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33"/>
  </p:notesMasterIdLst>
  <p:sldIdLst>
    <p:sldId id="256" r:id="rId2"/>
    <p:sldId id="390" r:id="rId3"/>
    <p:sldId id="548" r:id="rId4"/>
    <p:sldId id="433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434" r:id="rId16"/>
    <p:sldId id="534" r:id="rId17"/>
    <p:sldId id="543" r:id="rId18"/>
    <p:sldId id="544" r:id="rId19"/>
    <p:sldId id="545" r:id="rId20"/>
    <p:sldId id="546" r:id="rId21"/>
    <p:sldId id="437" r:id="rId22"/>
    <p:sldId id="438" r:id="rId23"/>
    <p:sldId id="541" r:id="rId24"/>
    <p:sldId id="542" r:id="rId25"/>
    <p:sldId id="559" r:id="rId26"/>
    <p:sldId id="560" r:id="rId27"/>
    <p:sldId id="561" r:id="rId28"/>
    <p:sldId id="562" r:id="rId29"/>
    <p:sldId id="563" r:id="rId30"/>
    <p:sldId id="522" r:id="rId31"/>
    <p:sldId id="259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85382" autoAdjust="0"/>
  </p:normalViewPr>
  <p:slideViewPr>
    <p:cSldViewPr>
      <p:cViewPr varScale="1">
        <p:scale>
          <a:sx n="166" d="100"/>
          <a:sy n="166" d="100"/>
        </p:scale>
        <p:origin x="104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62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8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bin/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zkServer.sh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</a:t>
            </a:r>
          </a:p>
          <a:p>
            <a:r>
              <a:rPr lang="en-US" altLang="zh-CN" dirty="0"/>
              <a:t>bin/</a:t>
            </a:r>
            <a:r>
              <a:rPr lang="en-US" altLang="zh-CN" dirty="0" err="1"/>
              <a:t>kafka</a:t>
            </a:r>
            <a:r>
              <a:rPr lang="en-US" altLang="zh-CN" dirty="0"/>
              <a:t>-server-</a:t>
            </a:r>
            <a:r>
              <a:rPr lang="en-US" altLang="zh-CN" dirty="0" err="1"/>
              <a:t>start.sh</a:t>
            </a:r>
            <a:r>
              <a:rPr lang="en-US" altLang="zh-CN" dirty="0"/>
              <a:t> config/</a:t>
            </a:r>
            <a:r>
              <a:rPr lang="en-US" altLang="zh-CN" dirty="0" err="1"/>
              <a:t>server.properties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441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bin/</a:t>
            </a:r>
            <a:r>
              <a:rPr lang="en-US" altLang="zh-CN" dirty="0" err="1"/>
              <a:t>kafka-topics.sh</a:t>
            </a:r>
            <a:r>
              <a:rPr lang="en-US" altLang="zh-CN" dirty="0"/>
              <a:t> --create --topic </a:t>
            </a:r>
            <a:r>
              <a:rPr lang="en-US" altLang="zh-CN" dirty="0" err="1"/>
              <a:t>quickstart</a:t>
            </a:r>
            <a:r>
              <a:rPr lang="en-US" altLang="zh-CN" dirty="0"/>
              <a:t>-events --bootstrap-server localhost:9092</a:t>
            </a:r>
          </a:p>
          <a:p>
            <a:r>
              <a:rPr lang="en-US" altLang="zh-CN" dirty="0"/>
              <a:t>bin/</a:t>
            </a:r>
            <a:r>
              <a:rPr lang="en-US" altLang="zh-CN" dirty="0" err="1"/>
              <a:t>kafka-topics.sh</a:t>
            </a:r>
            <a:r>
              <a:rPr lang="en-US" altLang="zh-CN" dirty="0"/>
              <a:t> --describe --topic </a:t>
            </a:r>
            <a:r>
              <a:rPr lang="en-US" altLang="zh-CN" dirty="0" err="1"/>
              <a:t>quickstart</a:t>
            </a:r>
            <a:r>
              <a:rPr lang="en-US" altLang="zh-CN" dirty="0"/>
              <a:t>-events --bootstrap-server localhost:9092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45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bin/</a:t>
            </a:r>
            <a:r>
              <a:rPr lang="en-US" altLang="zh-CN" dirty="0" err="1"/>
              <a:t>kafka</a:t>
            </a:r>
            <a:r>
              <a:rPr lang="en-US" altLang="zh-CN" dirty="0"/>
              <a:t>-console-</a:t>
            </a:r>
            <a:r>
              <a:rPr lang="en-US" altLang="zh-CN" dirty="0" err="1"/>
              <a:t>producer.sh</a:t>
            </a:r>
            <a:r>
              <a:rPr lang="en-US" altLang="zh-CN" dirty="0"/>
              <a:t> --topic </a:t>
            </a:r>
            <a:r>
              <a:rPr lang="en-US" altLang="zh-CN" dirty="0" err="1"/>
              <a:t>quickstart</a:t>
            </a:r>
            <a:r>
              <a:rPr lang="en-US" altLang="zh-CN" dirty="0"/>
              <a:t>-events --bootstrap-server localhost:9092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228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bin/</a:t>
            </a:r>
            <a:r>
              <a:rPr lang="en-US" altLang="zh-CN" dirty="0" err="1"/>
              <a:t>kafka</a:t>
            </a:r>
            <a:r>
              <a:rPr lang="en-US" altLang="zh-CN" dirty="0"/>
              <a:t>-console-</a:t>
            </a:r>
            <a:r>
              <a:rPr lang="en-US" altLang="zh-CN" dirty="0" err="1"/>
              <a:t>consumer.sh</a:t>
            </a:r>
            <a:r>
              <a:rPr lang="en-US" altLang="zh-CN" dirty="0"/>
              <a:t> --topic </a:t>
            </a:r>
            <a:r>
              <a:rPr lang="en-US" altLang="zh-CN" dirty="0" err="1"/>
              <a:t>quickstart</a:t>
            </a:r>
            <a:r>
              <a:rPr lang="en-US" altLang="zh-CN" dirty="0"/>
              <a:t>-events --from-beginning --bootstrap-server localhost:9092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05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bin/</a:t>
            </a:r>
            <a:r>
              <a:rPr lang="en" altLang="zh-CN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zkServer.sh</a:t>
            </a:r>
            <a:r>
              <a:rPr lang="en" altLang="zh-CN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</a:t>
            </a:r>
          </a:p>
          <a:p>
            <a:r>
              <a:rPr lang="en" altLang="zh-CN" dirty="0"/>
              <a:t>bin/</a:t>
            </a:r>
            <a:r>
              <a:rPr lang="en" altLang="zh-CN" dirty="0" err="1"/>
              <a:t>kafka</a:t>
            </a:r>
            <a:r>
              <a:rPr lang="en" altLang="zh-CN" dirty="0"/>
              <a:t>-server-</a:t>
            </a:r>
            <a:r>
              <a:rPr lang="en" altLang="zh-CN" dirty="0" err="1"/>
              <a:t>start.sh</a:t>
            </a:r>
            <a:r>
              <a:rPr lang="en" altLang="zh-CN" dirty="0"/>
              <a:t> config/</a:t>
            </a:r>
            <a:r>
              <a:rPr lang="en" altLang="zh-CN" dirty="0" err="1"/>
              <a:t>server.properties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53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ins.se.sjtu.edu.cn/~chen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documentation.html#consumerapi" TargetMode="External"/><Relationship Id="rId2" Type="http://schemas.openxmlformats.org/officeDocument/2006/relationships/hyperlink" Target="http://kafka.apache.org/documentation.html#producerapi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kafka.apache.org/documentation.html#connect" TargetMode="External"/><Relationship Id="rId4" Type="http://schemas.openxmlformats.org/officeDocument/2006/relationships/hyperlink" Target="http://kafka.apache.org/documentation/stream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quicksta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quickstart" TargetMode="External"/><Relationship Id="rId2" Type="http://schemas.openxmlformats.org/officeDocument/2006/relationships/hyperlink" Target="https://kafka.apache.org/books-and-paper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kafka/docs/3.0.0-SNAPSHOT/reference/html/#spring-boot-consumer-app" TargetMode="External"/><Relationship Id="rId2" Type="http://schemas.openxmlformats.org/officeDocument/2006/relationships/hyperlink" Target="https://kafka.apache.org/quickstar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csdn.net/Eternal_Blue/article/details/125293622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kafka.apache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2</a:t>
            </a:r>
            <a:br>
              <a:rPr lang="en-US" altLang="zh-CN" sz="2400" dirty="0"/>
            </a:br>
            <a:r>
              <a:rPr lang="en-US" altLang="zh-CN" sz="2400" dirty="0"/>
              <a:t>Messaging</a:t>
            </a:r>
            <a:r>
              <a:rPr lang="zh-CN" altLang="en-US" sz="2400" dirty="0"/>
              <a:t> </a:t>
            </a: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 err="1"/>
              <a:t>kafka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3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12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2053-140C-07A9-AA94-339B71410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77654-BC12-FD44-117F-89E6C083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event is a timestamped key-value pair that records </a:t>
            </a:r>
            <a:r>
              <a:rPr lang="en-US" altLang="zh-CN" i="1" dirty="0"/>
              <a:t>something that happened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Application-level headers contain optional metadata about an event. </a:t>
            </a:r>
          </a:p>
          <a:p>
            <a:pPr lvl="1"/>
            <a:r>
              <a:rPr lang="en-US" altLang="zh-CN" dirty="0"/>
              <a:t>Keys are also optional, but play an important role in how data is distributed across partitions. </a:t>
            </a:r>
          </a:p>
          <a:p>
            <a:pPr lvl="1"/>
            <a:r>
              <a:rPr lang="en-US" altLang="zh-CN" dirty="0"/>
              <a:t>Each event is associated with a timestamp. </a:t>
            </a:r>
          </a:p>
          <a:p>
            <a:pPr lvl="1"/>
            <a:r>
              <a:rPr lang="en-US" altLang="zh-CN" dirty="0"/>
              <a:t>The value contains the actual message contents, encoded as a byte array.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C077D8-2BF2-6629-A20C-E22026E2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6145" name="Picture 1" descr="page37image9268864">
            <a:extLst>
              <a:ext uri="{FF2B5EF4-FFF2-40B4-BE49-F238E27FC236}">
                <a16:creationId xmlns:a16="http://schemas.microsoft.com/office/drawing/2014/main" id="{4CABD4C0-E074-D5DE-4F4C-BB0F30B16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ge37image9265408">
            <a:extLst>
              <a:ext uri="{FF2B5EF4-FFF2-40B4-BE49-F238E27FC236}">
                <a16:creationId xmlns:a16="http://schemas.microsoft.com/office/drawing/2014/main" id="{8429CD10-6894-0F60-2ED3-FCAB7D22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age37image6404944">
            <a:extLst>
              <a:ext uri="{FF2B5EF4-FFF2-40B4-BE49-F238E27FC236}">
                <a16:creationId xmlns:a16="http://schemas.microsoft.com/office/drawing/2014/main" id="{5BFA3F65-EE62-0A35-FA9F-749FB9CFC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2218775"/>
            <a:ext cx="3096344" cy="256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4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4AB7B-D73E-1678-AB1F-797C069B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F4B00-DAB3-001D-0DEA-4D8F8D26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Kafka operates as a cluster, and multiple machines, called </a:t>
            </a:r>
            <a:r>
              <a:rPr lang="en-US" altLang="zh-CN" i="1" dirty="0"/>
              <a:t>brokers</a:t>
            </a:r>
            <a:r>
              <a:rPr lang="en-US" altLang="zh-CN" dirty="0"/>
              <a:t>, are involved in the storage and retrieval of data. </a:t>
            </a:r>
          </a:p>
          <a:p>
            <a:pPr lvl="1"/>
            <a:r>
              <a:rPr lang="en-US" altLang="zh-CN" dirty="0"/>
              <a:t>Kafka clusters can be quite large, and can even span multiple data centers and geo‐ graphic regions.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BE34-3D99-56E8-1CA9-3710F26C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7169" name="Picture 1" descr="page38image8518272">
            <a:extLst>
              <a:ext uri="{FF2B5EF4-FFF2-40B4-BE49-F238E27FC236}">
                <a16:creationId xmlns:a16="http://schemas.microsoft.com/office/drawing/2014/main" id="{71664577-98F7-A28F-AF9F-E8355ABA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45" y="2067694"/>
            <a:ext cx="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38image8469696">
            <a:extLst>
              <a:ext uri="{FF2B5EF4-FFF2-40B4-BE49-F238E27FC236}">
                <a16:creationId xmlns:a16="http://schemas.microsoft.com/office/drawing/2014/main" id="{42056AE2-D9C5-AAFF-29CE-73F064C6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45" y="2067694"/>
            <a:ext cx="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age38image7134320">
            <a:extLst>
              <a:ext uri="{FF2B5EF4-FFF2-40B4-BE49-F238E27FC236}">
                <a16:creationId xmlns:a16="http://schemas.microsoft.com/office/drawing/2014/main" id="{3C83CCDB-A8E4-E01E-510F-B4AA642B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5" y="1836488"/>
            <a:ext cx="3329669" cy="292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2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64AB7B-D73E-1678-AB1F-797C069B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Broker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FF4B00-DAB3-001D-0DEA-4D8F8D26A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achieve fault tolerance and high availability, you can set a replication factor when configuring the topic.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BE34-3D99-56E8-1CA9-3710F26C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7169" name="Picture 1" descr="page38image8518272">
            <a:extLst>
              <a:ext uri="{FF2B5EF4-FFF2-40B4-BE49-F238E27FC236}">
                <a16:creationId xmlns:a16="http://schemas.microsoft.com/office/drawing/2014/main" id="{71664577-98F7-A28F-AF9F-E8355ABA3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45" y="2067694"/>
            <a:ext cx="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38image8469696">
            <a:extLst>
              <a:ext uri="{FF2B5EF4-FFF2-40B4-BE49-F238E27FC236}">
                <a16:creationId xmlns:a16="http://schemas.microsoft.com/office/drawing/2014/main" id="{42056AE2-D9C5-AAFF-29CE-73F064C68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45" y="2067694"/>
            <a:ext cx="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age39image5294528">
            <a:extLst>
              <a:ext uri="{FF2B5EF4-FFF2-40B4-BE49-F238E27FC236}">
                <a16:creationId xmlns:a16="http://schemas.microsoft.com/office/drawing/2014/main" id="{C077051F-655B-041D-0BA5-B0C53892E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63" y="1413410"/>
            <a:ext cx="3943074" cy="337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6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1E07B-2A66-ACA4-F82D-42C3F613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D3BA7-6EFC-84BB-4A3E-60D90CCC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Consumer groups are made up of multiple cooperating consumers, and the member‐ ship of these groups can change over time. </a:t>
            </a:r>
          </a:p>
          <a:p>
            <a:pPr lvl="1"/>
            <a:r>
              <a:rPr lang="en-US" altLang="zh-CN" dirty="0"/>
              <a:t>every consumer group is assigned to a special broker called the </a:t>
            </a:r>
            <a:r>
              <a:rPr lang="en-US" altLang="zh-CN" i="1" dirty="0"/>
              <a:t>group coordinator</a:t>
            </a:r>
            <a:r>
              <a:rPr lang="en-US" altLang="zh-CN" dirty="0"/>
              <a:t>, which is responsible for receiving heartbeats from the consumers, and triggering a </a:t>
            </a:r>
            <a:r>
              <a:rPr lang="en-US" altLang="zh-CN" i="1" dirty="0"/>
              <a:t>rebalance </a:t>
            </a:r>
            <a:r>
              <a:rPr lang="en-US" altLang="zh-CN" dirty="0"/>
              <a:t>of work whenever a consumer is marked as dead.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A0572B-7771-2E9C-26F6-132ABB6D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9217" name="Picture 1" descr="page40image5274032">
            <a:extLst>
              <a:ext uri="{FF2B5EF4-FFF2-40B4-BE49-F238E27FC236}">
                <a16:creationId xmlns:a16="http://schemas.microsoft.com/office/drawing/2014/main" id="{4BFF915A-A8BD-2D24-D4F5-7B66AC2F0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12" y="2219059"/>
            <a:ext cx="3384376" cy="290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0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1E07B-2A66-ACA4-F82D-42C3F613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Customer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Groups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D3BA7-6EFC-84BB-4A3E-60D90CCC0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9036496" cy="3940924"/>
          </a:xfrm>
        </p:spPr>
        <p:txBody>
          <a:bodyPr/>
          <a:lstStyle/>
          <a:p>
            <a:r>
              <a:rPr lang="en-US" altLang="zh-CN" dirty="0"/>
              <a:t>Every active member of the consumer group is eligible to receive a partition assignment.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A0572B-7771-2E9C-26F6-132ABB6D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10241" name="Picture 1" descr="page40image5262800">
            <a:extLst>
              <a:ext uri="{FF2B5EF4-FFF2-40B4-BE49-F238E27FC236}">
                <a16:creationId xmlns:a16="http://schemas.microsoft.com/office/drawing/2014/main" id="{7D5EB850-531D-368A-424E-103B5E94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92304"/>
            <a:ext cx="4608512" cy="13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age41image6403280">
            <a:extLst>
              <a:ext uri="{FF2B5EF4-FFF2-40B4-BE49-F238E27FC236}">
                <a16:creationId xmlns:a16="http://schemas.microsoft.com/office/drawing/2014/main" id="{F5049EA4-D19D-3805-0BE4-C5D2BB1EB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8786"/>
            <a:ext cx="4608512" cy="160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2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6B95E-8CFE-3A45-8EFE-C33DE57A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9722DB-57E7-464B-AE32-516A38E67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Kafka has four core APIs:</a:t>
            </a:r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hlinkClick r:id="rId2"/>
              </a:rPr>
              <a:t>Producer API</a:t>
            </a:r>
            <a:r>
              <a:rPr lang="en-US" altLang="zh-CN" dirty="0"/>
              <a:t> allows an application to </a:t>
            </a:r>
            <a:r>
              <a:rPr lang="en-US" altLang="zh-CN" dirty="0">
                <a:solidFill>
                  <a:srgbClr val="FF0000"/>
                </a:solidFill>
              </a:rPr>
              <a:t>publish</a:t>
            </a:r>
            <a:r>
              <a:rPr lang="en-US" altLang="zh-CN" dirty="0"/>
              <a:t> a stream of records to one or more Kafka topics.</a:t>
            </a:r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hlinkClick r:id="rId3"/>
              </a:rPr>
              <a:t>Consumer API</a:t>
            </a:r>
            <a:r>
              <a:rPr lang="en-US" altLang="zh-CN" dirty="0"/>
              <a:t> allows an application to </a:t>
            </a:r>
            <a:r>
              <a:rPr lang="en-US" altLang="zh-CN" dirty="0">
                <a:solidFill>
                  <a:srgbClr val="FF0000"/>
                </a:solidFill>
              </a:rPr>
              <a:t>subscribe</a:t>
            </a:r>
            <a:r>
              <a:rPr lang="en-US" altLang="zh-CN" dirty="0"/>
              <a:t> to one or more topics and </a:t>
            </a:r>
            <a:r>
              <a:rPr lang="en-US" altLang="zh-CN" dirty="0">
                <a:solidFill>
                  <a:srgbClr val="FF0000"/>
                </a:solidFill>
              </a:rPr>
              <a:t>process</a:t>
            </a:r>
            <a:r>
              <a:rPr lang="en-US" altLang="zh-CN" dirty="0"/>
              <a:t> the stream of records produced to them.</a:t>
            </a:r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hlinkClick r:id="rId4"/>
              </a:rPr>
              <a:t>Streams API</a:t>
            </a:r>
            <a:r>
              <a:rPr lang="en-US" altLang="zh-CN" dirty="0"/>
              <a:t> allows an application to act as a </a:t>
            </a:r>
            <a:r>
              <a:rPr lang="en-US" altLang="zh-CN" i="1" dirty="0">
                <a:solidFill>
                  <a:srgbClr val="FF0000"/>
                </a:solidFill>
              </a:rPr>
              <a:t>stream processor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consuming</a:t>
            </a:r>
            <a:r>
              <a:rPr lang="en-US" altLang="zh-CN" dirty="0"/>
              <a:t> an input stream from one or more </a:t>
            </a:r>
            <a:r>
              <a:rPr lang="en-US" altLang="zh-CN" dirty="0">
                <a:solidFill>
                  <a:srgbClr val="FF0000"/>
                </a:solidFill>
              </a:rPr>
              <a:t>topics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producing</a:t>
            </a:r>
            <a:r>
              <a:rPr lang="en-US" altLang="zh-CN" dirty="0"/>
              <a:t> an output stream to one or more output </a:t>
            </a:r>
            <a:r>
              <a:rPr lang="en-US" altLang="zh-CN" dirty="0">
                <a:solidFill>
                  <a:srgbClr val="FF0000"/>
                </a:solidFill>
              </a:rPr>
              <a:t>topics</a:t>
            </a:r>
            <a:r>
              <a:rPr lang="en-US" altLang="zh-CN" dirty="0"/>
              <a:t>, effectively transforming the input streams to output streams.</a:t>
            </a:r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hlinkClick r:id="rId5"/>
              </a:rPr>
              <a:t>Connector API</a:t>
            </a:r>
            <a:r>
              <a:rPr lang="en-US" altLang="zh-CN" dirty="0"/>
              <a:t> allows building and running reusable producers or consumers that </a:t>
            </a:r>
            <a:r>
              <a:rPr lang="en-US" altLang="zh-CN" dirty="0">
                <a:solidFill>
                  <a:srgbClr val="FF0000"/>
                </a:solidFill>
              </a:rPr>
              <a:t>connect Kafka topics to existing applications or data systems</a:t>
            </a:r>
            <a:r>
              <a:rPr lang="en-US" altLang="zh-CN" dirty="0"/>
              <a:t>. For example, a connector to a relational database might capture every change to a table.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FFFCF32-D041-FB4D-A09B-888F9778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081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0E34-3F2B-B147-B6B3-E785973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Quickstart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9C5E2-B041-EB4F-8C3A-DAF2FF6C4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Quickstart</a:t>
            </a:r>
          </a:p>
          <a:p>
            <a:pPr lvl="1"/>
            <a:r>
              <a:rPr lang="en" altLang="zh-CN" dirty="0">
                <a:hlinkClick r:id="rId3"/>
              </a:rPr>
              <a:t>https://kafka.apache.org/quickstart</a:t>
            </a:r>
            <a:r>
              <a:rPr lang="zh-CN" altLang="en-US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FFCB-268D-DC4A-9881-E5C58A5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91F003-E0AA-BC8F-CFB1-0A6476C14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23678"/>
            <a:ext cx="8679265" cy="220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0E34-3F2B-B147-B6B3-E785973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Quickstart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FFCB-268D-DC4A-9881-E5C58A5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ADAAB9-74AB-9902-1AA3-660F8AC5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49" y="771550"/>
            <a:ext cx="8076501" cy="40504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7F9BE91-BD87-EF7B-64A0-59ED3A394C9D}"/>
              </a:ext>
            </a:extLst>
          </p:cNvPr>
          <p:cNvSpPr txBox="1"/>
          <p:nvPr/>
        </p:nvSpPr>
        <p:spPr>
          <a:xfrm>
            <a:off x="5652120" y="1275606"/>
            <a:ext cx="266429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bin/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zkServer.sh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start</a:t>
            </a:r>
          </a:p>
          <a:p>
            <a:pPr marL="228600" indent="-228600">
              <a:buAutoNum type="arabicPeriod"/>
            </a:pPr>
            <a:r>
              <a:rPr lang="en" altLang="zh-CN" sz="1200" dirty="0">
                <a:solidFill>
                  <a:srgbClr val="000000"/>
                </a:solidFill>
                <a:latin typeface="Menlo" panose="020B0609030804020204" pitchFamily="49" charset="0"/>
              </a:rPr>
              <a:t>c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onf/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zoo.cfg</a:t>
            </a:r>
            <a:endParaRPr lang="en" altLang="zh-CN" sz="12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sz="120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" altLang="zh-CN" sz="120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admin.serverPort</a:t>
            </a:r>
            <a:r>
              <a:rPr lang="en" altLang="zh-CN" sz="1200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= 8888</a:t>
            </a:r>
            <a:endParaRPr kumimoji="1" lang="zh-CN" altLang="en-US" sz="1200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2CBBEBA-0AF4-75AA-295F-84AB3FE1F449}"/>
              </a:ext>
            </a:extLst>
          </p:cNvPr>
          <p:cNvCxnSpPr/>
          <p:nvPr/>
        </p:nvCxnSpPr>
        <p:spPr>
          <a:xfrm flipH="1">
            <a:off x="5076056" y="1921937"/>
            <a:ext cx="720080" cy="793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5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0E34-3F2B-B147-B6B3-E785973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Quickstart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FFCB-268D-DC4A-9881-E5C58A5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7DFBA1-D0AB-D547-8BAF-48DBADF8B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85" y="679195"/>
            <a:ext cx="7338229" cy="44489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5A0A2A-CAB9-754D-9BF4-9150E662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985483"/>
            <a:ext cx="1584176" cy="1659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ED830B-046D-A84B-B607-B11103FC2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227934"/>
            <a:ext cx="2309217" cy="1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0E34-3F2B-B147-B6B3-E785973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Quickstart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FFCB-268D-DC4A-9881-E5C58A5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CB98CF-3FFC-4941-8BEF-2F6892A9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759"/>
            <a:ext cx="9144000" cy="38038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E7FBB23-72CC-3748-82F8-544ADAECC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3075806"/>
            <a:ext cx="1080120" cy="1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4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Contents</a:t>
            </a:r>
          </a:p>
          <a:p>
            <a:pPr lvl="1"/>
            <a:r>
              <a:rPr lang="en-US" altLang="zh-CN" sz="2100" dirty="0"/>
              <a:t>Kafka</a:t>
            </a:r>
          </a:p>
          <a:p>
            <a:pPr lvl="2"/>
            <a:r>
              <a:rPr lang="en-US" altLang="zh-CN" sz="1650" dirty="0"/>
              <a:t>Introduction</a:t>
            </a:r>
          </a:p>
          <a:p>
            <a:pPr lvl="2"/>
            <a:r>
              <a:rPr lang="en-US" altLang="zh-CN" sz="1650" dirty="0"/>
              <a:t>Quick</a:t>
            </a:r>
            <a:r>
              <a:rPr lang="zh-CN" altLang="en-US" sz="1650" dirty="0"/>
              <a:t> </a:t>
            </a:r>
            <a:r>
              <a:rPr lang="en-US" altLang="zh-CN" sz="1650" dirty="0"/>
              <a:t>start</a:t>
            </a:r>
          </a:p>
          <a:p>
            <a:pPr lvl="2"/>
            <a:r>
              <a:rPr lang="en-US" altLang="zh-CN" sz="1650" dirty="0"/>
              <a:t>Communication</a:t>
            </a:r>
            <a:r>
              <a:rPr lang="zh-CN" altLang="en-US" sz="1650" dirty="0"/>
              <a:t> </a:t>
            </a:r>
            <a:r>
              <a:rPr lang="en-US" altLang="zh-CN" sz="1650" dirty="0"/>
              <a:t>with</a:t>
            </a:r>
            <a:r>
              <a:rPr lang="zh-CN" altLang="en-US" sz="1650" dirty="0"/>
              <a:t> </a:t>
            </a:r>
            <a:r>
              <a:rPr lang="en-US" altLang="zh-CN" sz="1650" dirty="0"/>
              <a:t>Kafka</a:t>
            </a:r>
            <a:r>
              <a:rPr lang="zh-CN" altLang="en-US" sz="1650" dirty="0"/>
              <a:t> </a:t>
            </a:r>
            <a:endParaRPr lang="en-US" altLang="zh-CN" sz="1650" dirty="0"/>
          </a:p>
          <a:p>
            <a:pPr lvl="1"/>
            <a:endParaRPr lang="en-US" altLang="zh-CN" sz="1800" dirty="0"/>
          </a:p>
          <a:p>
            <a:r>
              <a:rPr lang="en-US" altLang="zh-CN" sz="2400" dirty="0"/>
              <a:t>Objective</a:t>
            </a:r>
          </a:p>
          <a:p>
            <a:pPr lvl="1"/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能够根据系统需求，使用</a:t>
            </a:r>
            <a:r>
              <a:rPr lang="en-US" altLang="zh-CN" sz="1800" dirty="0">
                <a:latin typeface="DengXian" panose="02010600030101010101" pitchFamily="2" charset="-122"/>
                <a:ea typeface="DengXian" panose="02010600030101010101" pitchFamily="2" charset="-122"/>
              </a:rPr>
              <a:t>Kafka</a:t>
            </a:r>
            <a:r>
              <a:rPr lang="zh-CN" altLang="en-US" sz="1800" dirty="0">
                <a:latin typeface="DengXian" panose="02010600030101010101" pitchFamily="2" charset="-122"/>
                <a:ea typeface="DengXian" panose="02010600030101010101" pitchFamily="2" charset="-122"/>
              </a:rPr>
              <a:t>消息中间件来实现异步通信，包括跨编程语言的通信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31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80E34-3F2B-B147-B6B3-E785973B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Quickstart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BFFCB-268D-DC4A-9881-E5C58A5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BF9047-E9EF-AC43-936E-9C730F04F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9468"/>
            <a:ext cx="9144000" cy="42145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E1D148-177F-A844-92CE-E5E609443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40" y="2139702"/>
            <a:ext cx="2965426" cy="216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38DBED9-D117-FE40-8A1B-492A922B7B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360" y="1995686"/>
            <a:ext cx="322322" cy="1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D2885-A167-724A-AA46-A7B68C73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32780-2CCF-1E4E-B80E-AE790DDB8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Hans" dirty="0"/>
              <a:t>Access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with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Java</a:t>
            </a:r>
          </a:p>
          <a:p>
            <a:pPr lvl="1"/>
            <a:r>
              <a:rPr kumimoji="1" lang="en-US" altLang="zh-Hans" dirty="0"/>
              <a:t>To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use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Producer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API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and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Consumer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API,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you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can</a:t>
            </a:r>
            <a:r>
              <a:rPr kumimoji="1" lang="zh-Hans" altLang="en-US" dirty="0"/>
              <a:t> </a:t>
            </a:r>
            <a:r>
              <a:rPr lang="en-US" altLang="zh-CN" dirty="0"/>
              <a:t>use the following maven dependency:</a:t>
            </a:r>
          </a:p>
          <a:p>
            <a:pPr lvl="1"/>
            <a:endParaRPr kumimoji="1" lang="en-US" altLang="zh-Hans" dirty="0"/>
          </a:p>
          <a:p>
            <a:pPr marL="578644" lvl="2" indent="0" fontAlgn="base">
              <a:buNone/>
            </a:pPr>
            <a:r>
              <a:rPr lang="en" altLang="zh-CN" sz="1500" dirty="0">
                <a:solidFill>
                  <a:schemeClr val="tx2"/>
                </a:solidFill>
              </a:rPr>
              <a:t>&lt;dependency&gt;</a:t>
            </a:r>
            <a:br>
              <a:rPr lang="en" altLang="zh-CN" sz="1500" dirty="0">
                <a:solidFill>
                  <a:schemeClr val="tx2"/>
                </a:solidFill>
              </a:rPr>
            </a:br>
            <a:r>
              <a:rPr lang="en" altLang="zh-CN" sz="1500" dirty="0">
                <a:solidFill>
                  <a:schemeClr val="tx2"/>
                </a:solidFill>
              </a:rPr>
              <a:t>    &lt;</a:t>
            </a:r>
            <a:r>
              <a:rPr lang="en" altLang="zh-CN" sz="1500" dirty="0" err="1">
                <a:solidFill>
                  <a:schemeClr val="tx2"/>
                </a:solidFill>
              </a:rPr>
              <a:t>groupId</a:t>
            </a:r>
            <a:r>
              <a:rPr lang="en" altLang="zh-CN" sz="1500" dirty="0">
                <a:solidFill>
                  <a:schemeClr val="tx2"/>
                </a:solidFill>
              </a:rPr>
              <a:t>&gt;</a:t>
            </a:r>
            <a:r>
              <a:rPr lang="en" altLang="zh-CN" sz="1500" dirty="0" err="1">
                <a:solidFill>
                  <a:schemeClr val="tx2"/>
                </a:solidFill>
              </a:rPr>
              <a:t>org.apache.kafka</a:t>
            </a:r>
            <a:r>
              <a:rPr lang="en" altLang="zh-CN" sz="1500" dirty="0">
                <a:solidFill>
                  <a:schemeClr val="tx2"/>
                </a:solidFill>
              </a:rPr>
              <a:t>&lt;/</a:t>
            </a:r>
            <a:r>
              <a:rPr lang="en" altLang="zh-CN" sz="1500" dirty="0" err="1">
                <a:solidFill>
                  <a:schemeClr val="tx2"/>
                </a:solidFill>
              </a:rPr>
              <a:t>groupId</a:t>
            </a:r>
            <a:r>
              <a:rPr lang="en" altLang="zh-CN" sz="1500" dirty="0">
                <a:solidFill>
                  <a:schemeClr val="tx2"/>
                </a:solidFill>
              </a:rPr>
              <a:t>&gt;</a:t>
            </a:r>
            <a:br>
              <a:rPr lang="en" altLang="zh-CN" sz="1500" dirty="0">
                <a:solidFill>
                  <a:schemeClr val="tx2"/>
                </a:solidFill>
              </a:rPr>
            </a:br>
            <a:r>
              <a:rPr lang="en" altLang="zh-CN" sz="1500" dirty="0">
                <a:solidFill>
                  <a:schemeClr val="tx2"/>
                </a:solidFill>
              </a:rPr>
              <a:t>    &lt;</a:t>
            </a:r>
            <a:r>
              <a:rPr lang="en" altLang="zh-CN" sz="1500" dirty="0" err="1">
                <a:solidFill>
                  <a:schemeClr val="tx2"/>
                </a:solidFill>
              </a:rPr>
              <a:t>artifactId</a:t>
            </a:r>
            <a:r>
              <a:rPr lang="en" altLang="zh-CN" sz="1500" dirty="0">
                <a:solidFill>
                  <a:schemeClr val="tx2"/>
                </a:solidFill>
              </a:rPr>
              <a:t>&gt;</a:t>
            </a:r>
            <a:r>
              <a:rPr lang="en" altLang="zh-CN" sz="1500" dirty="0" err="1">
                <a:solidFill>
                  <a:schemeClr val="tx2"/>
                </a:solidFill>
              </a:rPr>
              <a:t>kafka</a:t>
            </a:r>
            <a:r>
              <a:rPr lang="en" altLang="zh-CN" sz="1500" dirty="0">
                <a:solidFill>
                  <a:schemeClr val="tx2"/>
                </a:solidFill>
              </a:rPr>
              <a:t>-clients&lt;/</a:t>
            </a:r>
            <a:r>
              <a:rPr lang="en" altLang="zh-CN" sz="1500" dirty="0" err="1">
                <a:solidFill>
                  <a:schemeClr val="tx2"/>
                </a:solidFill>
              </a:rPr>
              <a:t>artifactId</a:t>
            </a:r>
            <a:r>
              <a:rPr lang="en" altLang="zh-CN" sz="1500" dirty="0">
                <a:solidFill>
                  <a:schemeClr val="tx2"/>
                </a:solidFill>
              </a:rPr>
              <a:t>&gt;</a:t>
            </a:r>
            <a:br>
              <a:rPr lang="en" altLang="zh-CN" sz="1500" dirty="0">
                <a:solidFill>
                  <a:schemeClr val="tx2"/>
                </a:solidFill>
              </a:rPr>
            </a:br>
            <a:r>
              <a:rPr lang="en" altLang="zh-CN" sz="1500" dirty="0">
                <a:solidFill>
                  <a:schemeClr val="tx2"/>
                </a:solidFill>
              </a:rPr>
              <a:t>    &lt;version&gt;</a:t>
            </a:r>
            <a:r>
              <a:rPr lang="en-US" altLang="zh-CN" sz="1500" dirty="0">
                <a:solidFill>
                  <a:schemeClr val="tx2"/>
                </a:solidFill>
              </a:rPr>
              <a:t>3</a:t>
            </a:r>
            <a:r>
              <a:rPr lang="en" altLang="zh-CN" sz="1500" dirty="0">
                <a:solidFill>
                  <a:schemeClr val="tx2"/>
                </a:solidFill>
              </a:rPr>
              <a:t>.</a:t>
            </a:r>
            <a:r>
              <a:rPr lang="en-US" altLang="zh-CN" sz="1500" dirty="0">
                <a:solidFill>
                  <a:schemeClr val="tx2"/>
                </a:solidFill>
              </a:rPr>
              <a:t>5</a:t>
            </a:r>
            <a:r>
              <a:rPr lang="en" altLang="zh-CN" sz="1500" dirty="0">
                <a:solidFill>
                  <a:schemeClr val="tx2"/>
                </a:solidFill>
              </a:rPr>
              <a:t>.</a:t>
            </a:r>
            <a:r>
              <a:rPr lang="en-US" altLang="zh-CN" sz="1500" dirty="0">
                <a:solidFill>
                  <a:schemeClr val="tx2"/>
                </a:solidFill>
              </a:rPr>
              <a:t>1</a:t>
            </a:r>
            <a:r>
              <a:rPr lang="en" altLang="zh-CN" sz="1500" dirty="0">
                <a:solidFill>
                  <a:schemeClr val="tx2"/>
                </a:solidFill>
              </a:rPr>
              <a:t>&lt;/version&gt;</a:t>
            </a:r>
            <a:br>
              <a:rPr lang="en" altLang="zh-CN" sz="1500" dirty="0">
                <a:solidFill>
                  <a:schemeClr val="tx2"/>
                </a:solidFill>
              </a:rPr>
            </a:br>
            <a:r>
              <a:rPr lang="en" altLang="zh-CN" sz="1500" dirty="0">
                <a:solidFill>
                  <a:schemeClr val="tx2"/>
                </a:solidFill>
              </a:rPr>
              <a:t>&lt;/dependency&gt; </a:t>
            </a:r>
          </a:p>
          <a:p>
            <a:endParaRPr kumimoji="1" lang="en-US" altLang="zh-Hans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C03A5E4-9191-2F45-8265-3EC2252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75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D2885-A167-724A-AA46-A7B68C73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C03A5E4-9191-2F45-8265-3EC2252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DF84A1F-A15B-584F-80FE-B3AB01441028}"/>
              </a:ext>
            </a:extLst>
          </p:cNvPr>
          <p:cNvSpPr/>
          <p:nvPr/>
        </p:nvSpPr>
        <p:spPr>
          <a:xfrm>
            <a:off x="2326872" y="71065"/>
            <a:ext cx="6817128" cy="50013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chemeClr val="tx2"/>
                </a:solidFill>
              </a:rPr>
              <a:t>KafkaPro.java</a:t>
            </a:r>
            <a:endParaRPr lang="en" altLang="zh-CN" sz="1100" dirty="0">
              <a:solidFill>
                <a:schemeClr val="tx2"/>
              </a:solidFill>
            </a:endParaRPr>
          </a:p>
          <a:p>
            <a:r>
              <a:rPr lang="en" altLang="zh-CN" sz="1100" dirty="0">
                <a:solidFill>
                  <a:srgbClr val="CC7832"/>
                </a:solidFill>
              </a:rPr>
              <a:t>public class </a:t>
            </a:r>
            <a:r>
              <a:rPr lang="en" altLang="zh-CN" sz="1100" dirty="0" err="1"/>
              <a:t>KafkaPro</a:t>
            </a:r>
            <a:r>
              <a:rPr lang="en" altLang="zh-CN" sz="1100" dirty="0"/>
              <a:t> {</a:t>
            </a:r>
            <a:br>
              <a:rPr lang="en" altLang="zh-CN" sz="1100" dirty="0"/>
            </a:br>
            <a:r>
              <a:rPr lang="en" altLang="zh-CN" sz="1100" dirty="0"/>
              <a:t>    </a:t>
            </a:r>
            <a:r>
              <a:rPr lang="en" altLang="zh-CN" sz="1100" dirty="0">
                <a:solidFill>
                  <a:srgbClr val="CC7832"/>
                </a:solidFill>
              </a:rPr>
              <a:t>public static void </a:t>
            </a:r>
            <a:r>
              <a:rPr lang="en" altLang="zh-CN" sz="1100" dirty="0">
                <a:solidFill>
                  <a:srgbClr val="FFC66D"/>
                </a:solidFill>
              </a:rPr>
              <a:t>main</a:t>
            </a:r>
            <a:r>
              <a:rPr lang="en" altLang="zh-CN" sz="1100" dirty="0"/>
              <a:t>(String[] </a:t>
            </a:r>
            <a:r>
              <a:rPr lang="en" altLang="zh-CN" sz="1100" dirty="0" err="1"/>
              <a:t>args</a:t>
            </a:r>
            <a:r>
              <a:rPr lang="en" altLang="zh-CN" sz="1100" dirty="0"/>
              <a:t>) </a:t>
            </a:r>
            <a:r>
              <a:rPr lang="en" altLang="zh-CN" sz="1100" dirty="0">
                <a:solidFill>
                  <a:srgbClr val="CC7832"/>
                </a:solidFill>
              </a:rPr>
              <a:t>throws </a:t>
            </a:r>
            <a:r>
              <a:rPr lang="en" altLang="zh-CN" sz="1100" dirty="0"/>
              <a:t>Exception {</a:t>
            </a:r>
            <a:br>
              <a:rPr lang="en" altLang="zh-CN" sz="1100" dirty="0"/>
            </a:br>
            <a:r>
              <a:rPr lang="en" altLang="zh-CN" sz="1100" dirty="0"/>
              <a:t>        Properties props = </a:t>
            </a:r>
            <a:r>
              <a:rPr lang="en" altLang="zh-CN" sz="1100" dirty="0">
                <a:solidFill>
                  <a:srgbClr val="CC7832"/>
                </a:solidFill>
              </a:rPr>
              <a:t>new </a:t>
            </a:r>
            <a:r>
              <a:rPr lang="en" altLang="zh-CN" sz="1100" dirty="0"/>
              <a:t>Properties()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 err="1"/>
              <a:t>props.put</a:t>
            </a:r>
            <a:r>
              <a:rPr lang="en" altLang="zh-CN" sz="1100" dirty="0"/>
              <a:t>(</a:t>
            </a:r>
            <a:r>
              <a:rPr lang="en" altLang="zh-CN" sz="1100" dirty="0">
                <a:solidFill>
                  <a:srgbClr val="6A8759"/>
                </a:solidFill>
              </a:rPr>
              <a:t>"</a:t>
            </a:r>
            <a:r>
              <a:rPr lang="en" altLang="zh-CN" sz="1100" dirty="0" err="1">
                <a:solidFill>
                  <a:srgbClr val="6A8759"/>
                </a:solidFill>
              </a:rPr>
              <a:t>bootstrap.servers</a:t>
            </a:r>
            <a:r>
              <a:rPr lang="en" altLang="zh-CN" sz="1100" dirty="0">
                <a:solidFill>
                  <a:srgbClr val="6A8759"/>
                </a:solidFill>
              </a:rPr>
              <a:t>"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>
                <a:solidFill>
                  <a:srgbClr val="6A8759"/>
                </a:solidFill>
              </a:rPr>
              <a:t>"localhost:9092"</a:t>
            </a:r>
            <a:r>
              <a:rPr lang="en" altLang="zh-CN" sz="1100" dirty="0"/>
              <a:t>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 err="1"/>
              <a:t>props.setProperty</a:t>
            </a:r>
            <a:r>
              <a:rPr lang="en" altLang="zh-CN" sz="1100" dirty="0"/>
              <a:t>(</a:t>
            </a:r>
            <a:r>
              <a:rPr lang="en" altLang="zh-CN" sz="1100" dirty="0">
                <a:solidFill>
                  <a:srgbClr val="6A8759"/>
                </a:solidFill>
              </a:rPr>
              <a:t>"</a:t>
            </a:r>
            <a:r>
              <a:rPr lang="en" altLang="zh-CN" sz="1100" dirty="0" err="1">
                <a:solidFill>
                  <a:srgbClr val="6A8759"/>
                </a:solidFill>
              </a:rPr>
              <a:t>transactional.id</a:t>
            </a:r>
            <a:r>
              <a:rPr lang="en" altLang="zh-CN" sz="1100" dirty="0">
                <a:solidFill>
                  <a:srgbClr val="6A8759"/>
                </a:solidFill>
              </a:rPr>
              <a:t>"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>
                <a:solidFill>
                  <a:srgbClr val="6A8759"/>
                </a:solidFill>
              </a:rPr>
              <a:t>"my-transactional-id"</a:t>
            </a:r>
            <a:r>
              <a:rPr lang="en" altLang="zh-CN" sz="1100" dirty="0"/>
              <a:t>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Producer&lt;String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/>
              <a:t>String&gt; producer = </a:t>
            </a:r>
            <a:r>
              <a:rPr lang="en" altLang="zh-CN" sz="1100" dirty="0">
                <a:solidFill>
                  <a:srgbClr val="CC7832"/>
                </a:solidFill>
              </a:rPr>
              <a:t>null;</a:t>
            </a:r>
            <a:br>
              <a:rPr lang="en" altLang="zh-CN" sz="1100" dirty="0">
                <a:solidFill>
                  <a:srgbClr val="CC7832"/>
                </a:solidFill>
              </a:rPr>
            </a:b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try </a:t>
            </a:r>
            <a:r>
              <a:rPr lang="en" altLang="zh-CN" sz="1100" dirty="0"/>
              <a:t>{</a:t>
            </a:r>
            <a:br>
              <a:rPr lang="en" altLang="zh-CN" sz="1100" dirty="0"/>
            </a:br>
            <a:r>
              <a:rPr lang="en" altLang="zh-CN" sz="1100" dirty="0"/>
              <a:t>            producer = </a:t>
            </a:r>
            <a:r>
              <a:rPr lang="en" altLang="zh-CN" sz="1100" dirty="0">
                <a:solidFill>
                  <a:srgbClr val="CC7832"/>
                </a:solidFill>
              </a:rPr>
              <a:t>new </a:t>
            </a:r>
            <a:r>
              <a:rPr lang="en" altLang="zh-CN" sz="1100" dirty="0" err="1"/>
              <a:t>KafkaProducer</a:t>
            </a:r>
            <a:r>
              <a:rPr lang="en" altLang="zh-CN" sz="1100" dirty="0"/>
              <a:t>&lt;String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/>
              <a:t>String&gt;(props</a:t>
            </a:r>
            <a:r>
              <a:rPr lang="en" altLang="zh-CN" sz="1100" dirty="0">
                <a:solidFill>
                  <a:srgbClr val="CC7832"/>
                </a:solidFill>
              </a:rPr>
              <a:t>, new </a:t>
            </a:r>
            <a:r>
              <a:rPr lang="en" altLang="zh-CN" sz="1100" dirty="0" err="1"/>
              <a:t>StringSerializer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, new </a:t>
            </a:r>
            <a:r>
              <a:rPr lang="en" altLang="zh-CN" sz="1100" dirty="0" err="1"/>
              <a:t>StringSerializer</a:t>
            </a:r>
            <a:r>
              <a:rPr lang="en" altLang="zh-CN" sz="1100" dirty="0"/>
              <a:t>())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    </a:t>
            </a:r>
            <a:r>
              <a:rPr lang="en" altLang="zh-CN" sz="1100" dirty="0" err="1"/>
              <a:t>producer.initTransactions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    </a:t>
            </a:r>
            <a:r>
              <a:rPr lang="en" altLang="zh-CN" sz="1100" dirty="0" err="1"/>
              <a:t>producer.beginTransaction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    for </a:t>
            </a:r>
            <a:r>
              <a:rPr lang="en" altLang="zh-CN" sz="1100" dirty="0"/>
              <a:t>(</a:t>
            </a:r>
            <a:r>
              <a:rPr lang="en" altLang="zh-CN" sz="1100" dirty="0">
                <a:solidFill>
                  <a:srgbClr val="CC7832"/>
                </a:solidFill>
              </a:rPr>
              <a:t>int </a:t>
            </a:r>
            <a:r>
              <a:rPr lang="en" altLang="zh-CN" sz="1100" dirty="0" err="1"/>
              <a:t>i</a:t>
            </a:r>
            <a:r>
              <a:rPr lang="en" altLang="zh-CN" sz="1100" dirty="0"/>
              <a:t> = </a:t>
            </a:r>
            <a:r>
              <a:rPr lang="en" altLang="zh-CN" sz="1100" dirty="0">
                <a:solidFill>
                  <a:srgbClr val="6897BB"/>
                </a:solidFill>
              </a:rPr>
              <a:t>0</a:t>
            </a:r>
            <a:r>
              <a:rPr lang="en" altLang="zh-CN" sz="1100" dirty="0">
                <a:solidFill>
                  <a:srgbClr val="CC7832"/>
                </a:solidFill>
              </a:rPr>
              <a:t>; </a:t>
            </a:r>
            <a:r>
              <a:rPr lang="en" altLang="zh-CN" sz="1100" dirty="0" err="1"/>
              <a:t>i</a:t>
            </a:r>
            <a:r>
              <a:rPr lang="en" altLang="zh-CN" sz="1100" dirty="0"/>
              <a:t> &lt; </a:t>
            </a:r>
            <a:r>
              <a:rPr lang="en" altLang="zh-CN" sz="1100" dirty="0">
                <a:solidFill>
                  <a:srgbClr val="6897BB"/>
                </a:solidFill>
              </a:rPr>
              <a:t>100</a:t>
            </a:r>
            <a:r>
              <a:rPr lang="en" altLang="zh-CN" sz="1100" dirty="0">
                <a:solidFill>
                  <a:srgbClr val="CC7832"/>
                </a:solidFill>
              </a:rPr>
              <a:t>; </a:t>
            </a:r>
            <a:r>
              <a:rPr lang="en" altLang="zh-CN" sz="1100" dirty="0" err="1"/>
              <a:t>i</a:t>
            </a:r>
            <a:r>
              <a:rPr lang="en" altLang="zh-CN" sz="1100" dirty="0"/>
              <a:t>++)</a:t>
            </a:r>
            <a:br>
              <a:rPr lang="en" altLang="zh-CN" sz="1100" dirty="0"/>
            </a:br>
            <a:r>
              <a:rPr lang="en" altLang="zh-CN" sz="1100" dirty="0"/>
              <a:t>                </a:t>
            </a:r>
            <a:r>
              <a:rPr lang="en" altLang="zh-CN" sz="1100" dirty="0" err="1"/>
              <a:t>producer.send</a:t>
            </a:r>
            <a:r>
              <a:rPr lang="en" altLang="zh-CN" sz="1100" dirty="0"/>
              <a:t>(</a:t>
            </a:r>
            <a:r>
              <a:rPr lang="en" altLang="zh-CN" sz="1100" dirty="0">
                <a:solidFill>
                  <a:srgbClr val="CC7832"/>
                </a:solidFill>
              </a:rPr>
              <a:t>new </a:t>
            </a:r>
            <a:r>
              <a:rPr lang="en" altLang="zh-CN" sz="1100" dirty="0" err="1"/>
              <a:t>ProducerRecord</a:t>
            </a:r>
            <a:r>
              <a:rPr lang="en" altLang="zh-CN" sz="1100" dirty="0"/>
              <a:t>&lt;&gt;(</a:t>
            </a:r>
            <a:r>
              <a:rPr lang="en" altLang="zh-CN" sz="1100" dirty="0">
                <a:solidFill>
                  <a:srgbClr val="6A8759"/>
                </a:solidFill>
              </a:rPr>
              <a:t>"test"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 err="1"/>
              <a:t>Integer.</a:t>
            </a:r>
            <a:r>
              <a:rPr lang="en" altLang="zh-CN" sz="1100" i="1" dirty="0" err="1"/>
              <a:t>toString</a:t>
            </a:r>
            <a:r>
              <a:rPr lang="en" altLang="zh-CN" sz="1100" dirty="0"/>
              <a:t>(</a:t>
            </a:r>
            <a:r>
              <a:rPr lang="en" altLang="zh-CN" sz="1100" dirty="0" err="1"/>
              <a:t>i</a:t>
            </a:r>
            <a:r>
              <a:rPr lang="en" altLang="zh-CN" sz="1100" dirty="0"/>
              <a:t>)</a:t>
            </a:r>
            <a:r>
              <a:rPr lang="en" altLang="zh-CN" sz="1100" dirty="0">
                <a:solidFill>
                  <a:srgbClr val="CC7832"/>
                </a:solidFill>
              </a:rPr>
              <a:t>, </a:t>
            </a:r>
            <a:r>
              <a:rPr lang="en" altLang="zh-CN" sz="1100" dirty="0">
                <a:solidFill>
                  <a:srgbClr val="6A8759"/>
                </a:solidFill>
              </a:rPr>
              <a:t>"Message " </a:t>
            </a:r>
            <a:r>
              <a:rPr lang="en" altLang="zh-CN" sz="1100" dirty="0"/>
              <a:t>+ </a:t>
            </a:r>
            <a:r>
              <a:rPr lang="en" altLang="zh-CN" sz="1100" dirty="0" err="1"/>
              <a:t>Integer.</a:t>
            </a:r>
            <a:r>
              <a:rPr lang="en" altLang="zh-CN" sz="1100" i="1" dirty="0" err="1"/>
              <a:t>toString</a:t>
            </a:r>
            <a:r>
              <a:rPr lang="en" altLang="zh-CN" sz="1100" dirty="0"/>
              <a:t>(</a:t>
            </a:r>
            <a:r>
              <a:rPr lang="en" altLang="zh-CN" sz="1100" dirty="0" err="1"/>
              <a:t>i</a:t>
            </a:r>
            <a:r>
              <a:rPr lang="en" altLang="zh-CN" sz="1100" dirty="0"/>
              <a:t>)))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    </a:t>
            </a:r>
            <a:r>
              <a:rPr lang="en" altLang="zh-CN" sz="1100" dirty="0" err="1"/>
              <a:t>producer.commitTransaction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} </a:t>
            </a:r>
            <a:r>
              <a:rPr lang="en" altLang="zh-CN" sz="1100" dirty="0">
                <a:solidFill>
                  <a:srgbClr val="CC7832"/>
                </a:solidFill>
              </a:rPr>
              <a:t>catch </a:t>
            </a:r>
            <a:r>
              <a:rPr lang="en" altLang="zh-CN" sz="1100" dirty="0"/>
              <a:t>(</a:t>
            </a:r>
            <a:r>
              <a:rPr lang="en" altLang="zh-CN" sz="1100" dirty="0" err="1"/>
              <a:t>ProducerFencedException</a:t>
            </a:r>
            <a:r>
              <a:rPr lang="en" altLang="zh-CN" sz="1100" dirty="0"/>
              <a:t> e) {</a:t>
            </a:r>
            <a:br>
              <a:rPr lang="en" altLang="zh-CN" sz="1100" dirty="0"/>
            </a:br>
            <a:r>
              <a:rPr lang="en" altLang="zh-CN" sz="1100" dirty="0"/>
              <a:t>            </a:t>
            </a:r>
            <a:r>
              <a:rPr lang="en" altLang="zh-CN" sz="1100" dirty="0" err="1"/>
              <a:t>producer.close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} </a:t>
            </a:r>
            <a:r>
              <a:rPr lang="en" altLang="zh-CN" sz="1100" dirty="0">
                <a:solidFill>
                  <a:srgbClr val="CC7832"/>
                </a:solidFill>
              </a:rPr>
              <a:t>catch </a:t>
            </a:r>
            <a:r>
              <a:rPr lang="en" altLang="zh-CN" sz="1100" dirty="0"/>
              <a:t>(</a:t>
            </a:r>
            <a:r>
              <a:rPr lang="en" altLang="zh-CN" sz="1100" dirty="0" err="1"/>
              <a:t>OutOfOrderSequenceException</a:t>
            </a:r>
            <a:r>
              <a:rPr lang="en" altLang="zh-CN" sz="1100" dirty="0"/>
              <a:t> e) {</a:t>
            </a:r>
            <a:br>
              <a:rPr lang="en" altLang="zh-CN" sz="1100" dirty="0"/>
            </a:br>
            <a:r>
              <a:rPr lang="en" altLang="zh-CN" sz="1100" dirty="0"/>
              <a:t>            </a:t>
            </a:r>
            <a:r>
              <a:rPr lang="en" altLang="zh-CN" sz="1100" dirty="0" err="1"/>
              <a:t>producer.close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} </a:t>
            </a:r>
            <a:r>
              <a:rPr lang="en" altLang="zh-CN" sz="1100" dirty="0">
                <a:solidFill>
                  <a:srgbClr val="CC7832"/>
                </a:solidFill>
              </a:rPr>
              <a:t>catch </a:t>
            </a:r>
            <a:r>
              <a:rPr lang="en" altLang="zh-CN" sz="1100" dirty="0"/>
              <a:t>(</a:t>
            </a:r>
            <a:r>
              <a:rPr lang="en" altLang="zh-CN" sz="1100" dirty="0" err="1"/>
              <a:t>AuthorizationException</a:t>
            </a:r>
            <a:r>
              <a:rPr lang="en" altLang="zh-CN" sz="1100" dirty="0"/>
              <a:t> e) {</a:t>
            </a:r>
            <a:br>
              <a:rPr lang="en" altLang="zh-CN" sz="1100" dirty="0"/>
            </a:br>
            <a:r>
              <a:rPr lang="en" altLang="zh-CN" sz="1100" dirty="0"/>
              <a:t>            </a:t>
            </a:r>
            <a:r>
              <a:rPr lang="en" altLang="zh-CN" sz="1100" dirty="0" err="1"/>
              <a:t>producer.close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} </a:t>
            </a:r>
            <a:r>
              <a:rPr lang="en" altLang="zh-CN" sz="1100" dirty="0">
                <a:solidFill>
                  <a:srgbClr val="CC7832"/>
                </a:solidFill>
              </a:rPr>
              <a:t>catch </a:t>
            </a:r>
            <a:r>
              <a:rPr lang="en" altLang="zh-CN" sz="1100" dirty="0"/>
              <a:t>(</a:t>
            </a:r>
            <a:r>
              <a:rPr lang="en" altLang="zh-CN" sz="1100" dirty="0" err="1"/>
              <a:t>KafkaException</a:t>
            </a:r>
            <a:r>
              <a:rPr lang="en" altLang="zh-CN" sz="1100" dirty="0"/>
              <a:t> e) {</a:t>
            </a:r>
            <a:br>
              <a:rPr lang="en" altLang="zh-CN" sz="1100" dirty="0"/>
            </a:br>
            <a:r>
              <a:rPr lang="en" altLang="zh-CN" sz="1100" dirty="0"/>
              <a:t>            </a:t>
            </a:r>
            <a:r>
              <a:rPr lang="en" altLang="zh-CN" sz="1100" dirty="0" err="1"/>
              <a:t>producer.abortTransaction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    </a:t>
            </a:r>
            <a:r>
              <a:rPr lang="en" altLang="zh-CN" sz="1100" dirty="0"/>
              <a:t>}</a:t>
            </a:r>
            <a:br>
              <a:rPr lang="en" altLang="zh-CN" sz="1100" dirty="0"/>
            </a:br>
            <a:r>
              <a:rPr lang="en" altLang="zh-CN" sz="1100" dirty="0"/>
              <a:t>        </a:t>
            </a:r>
            <a:r>
              <a:rPr lang="en" altLang="zh-CN" sz="1100" dirty="0" err="1"/>
              <a:t>producer.close</a:t>
            </a:r>
            <a:r>
              <a:rPr lang="en" altLang="zh-CN" sz="1100" dirty="0"/>
              <a:t>()</a:t>
            </a:r>
            <a:r>
              <a:rPr lang="en" altLang="zh-CN" sz="1100" dirty="0">
                <a:solidFill>
                  <a:srgbClr val="CC7832"/>
                </a:solidFill>
              </a:rPr>
              <a:t>;</a:t>
            </a:r>
            <a:br>
              <a:rPr lang="en" altLang="zh-CN" sz="1100" dirty="0">
                <a:solidFill>
                  <a:srgbClr val="CC7832"/>
                </a:solidFill>
              </a:rPr>
            </a:br>
            <a:r>
              <a:rPr lang="en" altLang="zh-CN" sz="1100" dirty="0">
                <a:solidFill>
                  <a:srgbClr val="CC7832"/>
                </a:solidFill>
              </a:rPr>
              <a:t>    </a:t>
            </a:r>
            <a:r>
              <a:rPr lang="en" altLang="zh-CN" sz="1100" dirty="0"/>
              <a:t>}</a:t>
            </a:r>
            <a:br>
              <a:rPr lang="en" altLang="zh-CN" sz="1100" dirty="0"/>
            </a:br>
            <a:r>
              <a:rPr lang="en" altLang="zh-CN" sz="1100" dirty="0"/>
              <a:t>}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467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D2885-A167-724A-AA46-A7B68C73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C03A5E4-9191-2F45-8265-3EC22521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34F8E4-7D48-C444-8212-5B7FE9CB1D43}"/>
              </a:ext>
            </a:extLst>
          </p:cNvPr>
          <p:cNvSpPr/>
          <p:nvPr/>
        </p:nvSpPr>
        <p:spPr>
          <a:xfrm>
            <a:off x="1304637" y="975522"/>
            <a:ext cx="6534726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 err="1">
                <a:solidFill>
                  <a:schemeClr val="tx2"/>
                </a:solidFill>
              </a:rPr>
              <a:t>KafkaCon.java</a:t>
            </a:r>
            <a:endParaRPr lang="en" altLang="zh-CN" sz="1050" dirty="0">
              <a:solidFill>
                <a:schemeClr val="tx2"/>
              </a:solidFill>
            </a:endParaRPr>
          </a:p>
          <a:p>
            <a:r>
              <a:rPr lang="en" altLang="zh-CN" sz="1050" dirty="0">
                <a:solidFill>
                  <a:srgbClr val="CC7832"/>
                </a:solidFill>
              </a:rPr>
              <a:t>public class </a:t>
            </a:r>
            <a:r>
              <a:rPr lang="en" altLang="zh-CN" sz="1050" dirty="0" err="1"/>
              <a:t>KafkaCon</a:t>
            </a:r>
            <a:r>
              <a:rPr lang="en" altLang="zh-CN" sz="1050" dirty="0"/>
              <a:t> {</a:t>
            </a:r>
            <a:br>
              <a:rPr lang="en" altLang="zh-CN" sz="1050" dirty="0"/>
            </a:br>
            <a:r>
              <a:rPr lang="en" altLang="zh-CN" sz="1050" dirty="0"/>
              <a:t>    </a:t>
            </a:r>
            <a:r>
              <a:rPr lang="en" altLang="zh-CN" sz="1050" dirty="0">
                <a:solidFill>
                  <a:srgbClr val="CC7832"/>
                </a:solidFill>
              </a:rPr>
              <a:t>public static void </a:t>
            </a:r>
            <a:r>
              <a:rPr lang="en" altLang="zh-CN" sz="1050" dirty="0">
                <a:solidFill>
                  <a:srgbClr val="FFC66D"/>
                </a:solidFill>
              </a:rPr>
              <a:t>main</a:t>
            </a:r>
            <a:r>
              <a:rPr lang="en" altLang="zh-CN" sz="1050" dirty="0"/>
              <a:t>(String[] </a:t>
            </a:r>
            <a:r>
              <a:rPr lang="en" altLang="zh-CN" sz="1050" dirty="0" err="1"/>
              <a:t>args</a:t>
            </a:r>
            <a:r>
              <a:rPr lang="en" altLang="zh-CN" sz="1050" dirty="0"/>
              <a:t>) </a:t>
            </a:r>
            <a:r>
              <a:rPr lang="en" altLang="zh-CN" sz="1050" dirty="0">
                <a:solidFill>
                  <a:srgbClr val="CC7832"/>
                </a:solidFill>
              </a:rPr>
              <a:t>throws </a:t>
            </a:r>
            <a:r>
              <a:rPr lang="en" altLang="zh-CN" sz="1050" dirty="0"/>
              <a:t>Exception {</a:t>
            </a:r>
            <a:br>
              <a:rPr lang="en" altLang="zh-CN" sz="1050" dirty="0"/>
            </a:br>
            <a:r>
              <a:rPr lang="en" altLang="zh-CN" sz="1050" dirty="0"/>
              <a:t>        Properties props = </a:t>
            </a:r>
            <a:r>
              <a:rPr lang="en" altLang="zh-CN" sz="1050" dirty="0">
                <a:solidFill>
                  <a:srgbClr val="CC7832"/>
                </a:solidFill>
              </a:rPr>
              <a:t>new </a:t>
            </a:r>
            <a:r>
              <a:rPr lang="en" altLang="zh-CN" sz="1050" dirty="0"/>
              <a:t>Properties()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bootstrap.servers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"localhost:9092"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group.id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"test"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enable.auto.commit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"true"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auto.commit.interval.ms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"1000"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key.deserializer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org.apache.kafka.common.serialization.StringDeserializer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props.setProperty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value.deserializer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 err="1">
                <a:solidFill>
                  <a:srgbClr val="6A8759"/>
                </a:solidFill>
              </a:rPr>
              <a:t>org.apache.kafka.common.serialization.StringDeserializer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/>
              <a:t>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KafkaConsumer</a:t>
            </a:r>
            <a:r>
              <a:rPr lang="en" altLang="zh-CN" sz="1050" dirty="0"/>
              <a:t>&lt;String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/>
              <a:t>String&gt; consumer = </a:t>
            </a:r>
            <a:r>
              <a:rPr lang="en" altLang="zh-CN" sz="1050" dirty="0">
                <a:solidFill>
                  <a:srgbClr val="CC7832"/>
                </a:solidFill>
              </a:rPr>
              <a:t>new </a:t>
            </a:r>
            <a:r>
              <a:rPr lang="en" altLang="zh-CN" sz="1050" dirty="0" err="1"/>
              <a:t>KafkaConsumer</a:t>
            </a:r>
            <a:r>
              <a:rPr lang="en" altLang="zh-CN" sz="1050" dirty="0"/>
              <a:t>&lt;&gt;(props)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 err="1"/>
              <a:t>consumer.subscribe</a:t>
            </a:r>
            <a:r>
              <a:rPr lang="en" altLang="zh-CN" sz="1050" dirty="0"/>
              <a:t>(</a:t>
            </a:r>
            <a:r>
              <a:rPr lang="en" altLang="zh-CN" sz="1050" dirty="0" err="1"/>
              <a:t>Arrays.</a:t>
            </a:r>
            <a:r>
              <a:rPr lang="en" altLang="zh-CN" sz="1050" i="1" dirty="0" err="1"/>
              <a:t>asList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"test"</a:t>
            </a:r>
            <a:r>
              <a:rPr lang="en" altLang="zh-CN" sz="1050" dirty="0"/>
              <a:t>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while 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CC7832"/>
                </a:solidFill>
              </a:rPr>
              <a:t>true</a:t>
            </a:r>
            <a:r>
              <a:rPr lang="en" altLang="zh-CN" sz="1050" dirty="0"/>
              <a:t>) {</a:t>
            </a:r>
            <a:br>
              <a:rPr lang="en" altLang="zh-CN" sz="1050" dirty="0"/>
            </a:br>
            <a:r>
              <a:rPr lang="en" altLang="zh-CN" sz="1050" dirty="0"/>
              <a:t>            </a:t>
            </a:r>
            <a:r>
              <a:rPr lang="en" altLang="zh-CN" sz="1050" dirty="0" err="1"/>
              <a:t>ConsumerRecords</a:t>
            </a:r>
            <a:r>
              <a:rPr lang="en" altLang="zh-CN" sz="1050" dirty="0"/>
              <a:t>&lt;String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/>
              <a:t>String&gt; records = </a:t>
            </a:r>
            <a:r>
              <a:rPr lang="en" altLang="zh-CN" sz="1050" dirty="0" err="1"/>
              <a:t>consumer.poll</a:t>
            </a:r>
            <a:r>
              <a:rPr lang="en" altLang="zh-CN" sz="1050" dirty="0"/>
              <a:t>(</a:t>
            </a:r>
            <a:r>
              <a:rPr lang="en" altLang="zh-CN" sz="1050" dirty="0" err="1"/>
              <a:t>Duration.</a:t>
            </a:r>
            <a:r>
              <a:rPr lang="en" altLang="zh-CN" sz="1050" i="1" dirty="0" err="1"/>
              <a:t>ofMillis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897BB"/>
                </a:solidFill>
              </a:rPr>
              <a:t>100</a:t>
            </a:r>
            <a:r>
              <a:rPr lang="en" altLang="zh-CN" sz="1050" dirty="0"/>
              <a:t>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    for </a:t>
            </a:r>
            <a:r>
              <a:rPr lang="en" altLang="zh-CN" sz="1050" dirty="0"/>
              <a:t>(</a:t>
            </a:r>
            <a:r>
              <a:rPr lang="en" altLang="zh-CN" sz="1050" dirty="0" err="1"/>
              <a:t>ConsumerRecord</a:t>
            </a:r>
            <a:r>
              <a:rPr lang="en" altLang="zh-CN" sz="1050" dirty="0"/>
              <a:t>&lt;String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/>
              <a:t>String&gt; record : records)</a:t>
            </a:r>
            <a:br>
              <a:rPr lang="en" altLang="zh-CN" sz="1050" dirty="0"/>
            </a:br>
            <a:r>
              <a:rPr lang="en" altLang="zh-CN" sz="1050" dirty="0"/>
              <a:t>                </a:t>
            </a:r>
            <a:r>
              <a:rPr lang="en" altLang="zh-CN" sz="1050" dirty="0" err="1"/>
              <a:t>System.</a:t>
            </a:r>
            <a:r>
              <a:rPr lang="en" altLang="zh-CN" sz="1050" i="1" dirty="0" err="1">
                <a:solidFill>
                  <a:srgbClr val="9876AA"/>
                </a:solidFill>
              </a:rPr>
              <a:t>out</a:t>
            </a:r>
            <a:r>
              <a:rPr lang="en" altLang="zh-CN" sz="1050" dirty="0" err="1"/>
              <a:t>.printf</a:t>
            </a:r>
            <a:r>
              <a:rPr lang="en" altLang="zh-CN" sz="1050" dirty="0"/>
              <a:t>(</a:t>
            </a:r>
            <a:r>
              <a:rPr lang="en" altLang="zh-CN" sz="1050" dirty="0">
                <a:solidFill>
                  <a:srgbClr val="6A8759"/>
                </a:solidFill>
              </a:rPr>
              <a:t>"offset = %d, key = %s, value = %</a:t>
            </a:r>
            <a:r>
              <a:rPr lang="en" altLang="zh-CN" sz="1050" dirty="0" err="1">
                <a:solidFill>
                  <a:srgbClr val="6A8759"/>
                </a:solidFill>
              </a:rPr>
              <a:t>s%n</a:t>
            </a:r>
            <a:r>
              <a:rPr lang="en" altLang="zh-CN" sz="1050" dirty="0">
                <a:solidFill>
                  <a:srgbClr val="6A8759"/>
                </a:solidFill>
              </a:rPr>
              <a:t>"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 err="1"/>
              <a:t>record.offset</a:t>
            </a:r>
            <a:r>
              <a:rPr lang="en" altLang="zh-CN" sz="1050" dirty="0"/>
              <a:t>()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 err="1"/>
              <a:t>record.key</a:t>
            </a:r>
            <a:r>
              <a:rPr lang="en" altLang="zh-CN" sz="1050" dirty="0"/>
              <a:t>()</a:t>
            </a:r>
            <a:r>
              <a:rPr lang="en" altLang="zh-CN" sz="1050" dirty="0">
                <a:solidFill>
                  <a:srgbClr val="CC7832"/>
                </a:solidFill>
              </a:rPr>
              <a:t>, </a:t>
            </a:r>
            <a:r>
              <a:rPr lang="en" altLang="zh-CN" sz="1050" dirty="0" err="1"/>
              <a:t>record.value</a:t>
            </a:r>
            <a:r>
              <a:rPr lang="en" altLang="zh-CN" sz="1050" dirty="0"/>
              <a:t>())</a:t>
            </a:r>
            <a:r>
              <a:rPr lang="en" altLang="zh-CN" sz="1050" dirty="0">
                <a:solidFill>
                  <a:srgbClr val="CC7832"/>
                </a:solidFill>
              </a:rPr>
              <a:t>;</a:t>
            </a:r>
            <a:br>
              <a:rPr lang="en" altLang="zh-CN" sz="1050" dirty="0">
                <a:solidFill>
                  <a:srgbClr val="CC7832"/>
                </a:solidFill>
              </a:rPr>
            </a:br>
            <a:r>
              <a:rPr lang="en" altLang="zh-CN" sz="1050" dirty="0">
                <a:solidFill>
                  <a:srgbClr val="CC7832"/>
                </a:solidFill>
              </a:rPr>
              <a:t>        </a:t>
            </a:r>
            <a:r>
              <a:rPr lang="en" altLang="zh-CN" sz="1050" dirty="0"/>
              <a:t>}</a:t>
            </a:r>
            <a:br>
              <a:rPr lang="en" altLang="zh-CN" sz="1050" dirty="0"/>
            </a:br>
            <a:r>
              <a:rPr lang="en" altLang="zh-CN" sz="1050" dirty="0"/>
              <a:t>    }</a:t>
            </a:r>
            <a:br>
              <a:rPr lang="en" altLang="zh-CN" sz="1050" dirty="0"/>
            </a:br>
            <a:r>
              <a:rPr lang="en" altLang="zh-CN" sz="1050" dirty="0"/>
              <a:t>}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675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EB2A6-9104-5F44-BF2A-92ADB8BA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/>
              <a:t>Kafka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50845B-FD0E-0B44-A292-C21680FF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C3F226-D281-6B41-95BF-12ACD276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720" y="824916"/>
            <a:ext cx="4806560" cy="43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C8CDA-616B-65B9-C895-5EBA259E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D60B2-F875-D952-9D5F-8BC8667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Consumer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SpringBootApplication</a:t>
            </a:r>
            <a:r>
              <a:rPr lang="en-US" altLang="zh-CN" dirty="0">
                <a:solidFill>
                  <a:srgbClr val="808000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 err="1"/>
              <a:t>ConsumerApplication</a:t>
            </a:r>
            <a:r>
              <a:rPr lang="en-US" altLang="zh-CN" dirty="0"/>
              <a:t> {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static void </a:t>
            </a:r>
            <a:r>
              <a:rPr lang="en-US" altLang="zh-CN" dirty="0"/>
              <a:t>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SpringApplication.</a:t>
            </a:r>
            <a:r>
              <a:rPr lang="en-US" altLang="zh-CN" i="1" dirty="0" err="1"/>
              <a:t>run</a:t>
            </a:r>
            <a:r>
              <a:rPr lang="en-US" altLang="zh-CN" dirty="0"/>
              <a:t>(</a:t>
            </a:r>
            <a:r>
              <a:rPr lang="en-US" altLang="zh-CN" dirty="0" err="1"/>
              <a:t>ConsumerApplication.</a:t>
            </a:r>
            <a:r>
              <a:rPr lang="en-US" altLang="zh-CN" b="1" dirty="0" err="1">
                <a:solidFill>
                  <a:srgbClr val="000080"/>
                </a:solidFill>
              </a:rPr>
              <a:t>class</a:t>
            </a:r>
            <a:r>
              <a:rPr lang="en-US" altLang="zh-CN" dirty="0"/>
              <a:t>, </a:t>
            </a:r>
            <a:r>
              <a:rPr lang="en-US" altLang="zh-CN" dirty="0" err="1"/>
              <a:t>args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@Bean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</a:t>
            </a:r>
            <a:r>
              <a:rPr lang="en-US" altLang="zh-CN" dirty="0" err="1"/>
              <a:t>NewTopic</a:t>
            </a:r>
            <a:r>
              <a:rPr lang="en-US" altLang="zh-CN" dirty="0"/>
              <a:t> topic()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return </a:t>
            </a:r>
            <a:r>
              <a:rPr lang="en-US" altLang="zh-CN" dirty="0" err="1"/>
              <a:t>TopicBuilder.</a:t>
            </a:r>
            <a:r>
              <a:rPr lang="en-US" altLang="zh-CN" i="1" dirty="0" err="1"/>
              <a:t>name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.partitions(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.replicas(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.build();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KafkaListener</a:t>
            </a:r>
            <a:r>
              <a:rPr lang="en-US" altLang="zh-CN" dirty="0"/>
              <a:t>(id = 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myId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dirty="0"/>
              <a:t>, topics = 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void </a:t>
            </a:r>
            <a:r>
              <a:rPr lang="en-US" altLang="zh-CN" dirty="0"/>
              <a:t>listen(String in)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System.</a:t>
            </a:r>
            <a:r>
              <a:rPr lang="en-US" altLang="zh-CN" b="1" i="1" dirty="0" err="1">
                <a:solidFill>
                  <a:srgbClr val="660E7A"/>
                </a:solidFill>
              </a:rPr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(in);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8F238-DBEA-9CC8-6422-AEEA3713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86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C8CDA-616B-65B9-C895-5EBA259E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CD60B2-F875-D952-9D5F-8BC8667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altLang="zh-CN" dirty="0"/>
              <a:t>Producer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SpringBootApplication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 err="1"/>
              <a:t>KafkaProducerApplication</a:t>
            </a:r>
            <a:r>
              <a:rPr lang="en-US" altLang="zh-CN" dirty="0"/>
              <a:t> {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static void </a:t>
            </a:r>
            <a:r>
              <a:rPr lang="en-US" altLang="zh-CN" dirty="0"/>
              <a:t>main(String[] </a:t>
            </a:r>
            <a:r>
              <a:rPr lang="en-US" altLang="zh-CN" dirty="0" err="1"/>
              <a:t>args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SpringApplication.</a:t>
            </a:r>
            <a:r>
              <a:rPr lang="en-US" altLang="zh-CN" i="1" dirty="0" err="1"/>
              <a:t>run</a:t>
            </a:r>
            <a:r>
              <a:rPr lang="en-US" altLang="zh-CN" dirty="0"/>
              <a:t>(</a:t>
            </a:r>
            <a:r>
              <a:rPr lang="en-US" altLang="zh-CN" dirty="0" err="1"/>
              <a:t>ProducerApplication.</a:t>
            </a:r>
            <a:r>
              <a:rPr lang="en-US" altLang="zh-CN" b="1" dirty="0" err="1">
                <a:solidFill>
                  <a:srgbClr val="000080"/>
                </a:solidFill>
              </a:rPr>
              <a:t>class</a:t>
            </a:r>
            <a:r>
              <a:rPr lang="en-US" altLang="zh-CN" dirty="0"/>
              <a:t>, </a:t>
            </a:r>
            <a:r>
              <a:rPr lang="en-US" altLang="zh-CN" dirty="0" err="1"/>
              <a:t>args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@Bean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</a:t>
            </a:r>
            <a:r>
              <a:rPr lang="en-US" altLang="zh-CN" dirty="0" err="1"/>
              <a:t>NewTopic</a:t>
            </a:r>
            <a:r>
              <a:rPr lang="en-US" altLang="zh-CN" dirty="0"/>
              <a:t> topic()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return </a:t>
            </a:r>
            <a:r>
              <a:rPr lang="en-US" altLang="zh-CN" dirty="0" err="1"/>
              <a:t>TopicBuilder.</a:t>
            </a:r>
            <a:r>
              <a:rPr lang="en-US" altLang="zh-CN" i="1" dirty="0" err="1"/>
              <a:t>name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.partitions(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.replicas(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            .build();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@Bean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</a:t>
            </a:r>
            <a:r>
              <a:rPr lang="en-US" altLang="zh-CN" dirty="0" err="1"/>
              <a:t>ApplicationRunner</a:t>
            </a:r>
            <a:r>
              <a:rPr lang="en-US" altLang="zh-CN" dirty="0"/>
              <a:t> runner(</a:t>
            </a:r>
            <a:r>
              <a:rPr lang="en-US" altLang="zh-CN" dirty="0" err="1"/>
              <a:t>KafkaTemplate</a:t>
            </a:r>
            <a:r>
              <a:rPr lang="en-US" altLang="zh-CN" dirty="0"/>
              <a:t>&lt;String, String&gt; template) {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>
                <a:solidFill>
                  <a:srgbClr val="000080"/>
                </a:solidFill>
              </a:rPr>
              <a:t>return </a:t>
            </a:r>
            <a:r>
              <a:rPr lang="en-US" altLang="zh-CN" dirty="0" err="1"/>
              <a:t>args</a:t>
            </a:r>
            <a:r>
              <a:rPr lang="en-US" altLang="zh-CN" dirty="0"/>
              <a:t> -&gt; {</a:t>
            </a:r>
            <a:br>
              <a:rPr lang="en-US" altLang="zh-CN" dirty="0"/>
            </a:br>
            <a:r>
              <a:rPr lang="en-US" altLang="zh-CN" dirty="0"/>
              <a:t>            </a:t>
            </a:r>
            <a:r>
              <a:rPr lang="en-US" altLang="zh-CN" dirty="0" err="1">
                <a:solidFill>
                  <a:srgbClr val="660E7A"/>
                </a:solidFill>
              </a:rPr>
              <a:t>template</a:t>
            </a:r>
            <a:r>
              <a:rPr lang="en-US" altLang="zh-CN" dirty="0" err="1"/>
              <a:t>.send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008000"/>
                </a:solidFill>
              </a:rPr>
              <a:t>"hello"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};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8F238-DBEA-9CC8-6422-AEEA3713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E3E911-F90E-1AC8-2BBD-668C1BC5A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544" y="3487134"/>
            <a:ext cx="3219928" cy="16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3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A9E03-0B66-C9E8-03A1-08CD82EB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B6417-E4B8-6043-C87A-FD22070C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err="1"/>
              <a:t>BankController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RestController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 err="1"/>
              <a:t>BankController</a:t>
            </a:r>
            <a:r>
              <a:rPr lang="en-US" altLang="zh-CN" dirty="0"/>
              <a:t> {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Autowired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private </a:t>
            </a:r>
            <a:r>
              <a:rPr lang="en-US" altLang="zh-CN" dirty="0" err="1"/>
              <a:t>KafkaTemplate</a:t>
            </a:r>
            <a:r>
              <a:rPr lang="en-US" altLang="zh-CN" dirty="0"/>
              <a:t>&lt;String, String&gt; </a:t>
            </a:r>
            <a:r>
              <a:rPr lang="en-US" altLang="zh-CN" b="1" dirty="0" err="1">
                <a:solidFill>
                  <a:srgbClr val="660E7A"/>
                </a:solidFill>
              </a:rPr>
              <a:t>kafkaTemplate</a:t>
            </a:r>
            <a:r>
              <a:rPr lang="en-US" altLang="zh-CN" dirty="0"/>
              <a:t>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RequestMapping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"/send"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void </a:t>
            </a:r>
            <a:r>
              <a:rPr lang="en-US" altLang="zh-CN" dirty="0"/>
              <a:t>send() {</a:t>
            </a:r>
            <a:br>
              <a:rPr lang="en-US" altLang="zh-CN" dirty="0"/>
            </a:br>
            <a:r>
              <a:rPr lang="en-US" altLang="zh-CN" dirty="0"/>
              <a:t>        String data = </a:t>
            </a:r>
            <a:r>
              <a:rPr lang="en-US" altLang="zh-CN" b="1" dirty="0">
                <a:solidFill>
                  <a:srgbClr val="008000"/>
                </a:solidFill>
              </a:rPr>
              <a:t>"Tom,Jerry,80"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 err="1">
                <a:solidFill>
                  <a:srgbClr val="660E7A"/>
                </a:solidFill>
              </a:rPr>
              <a:t>kafkaTemplate</a:t>
            </a:r>
            <a:r>
              <a:rPr lang="en-US" altLang="zh-CN" dirty="0" err="1"/>
              <a:t>.send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,  </a:t>
            </a:r>
            <a:r>
              <a:rPr lang="en-US" altLang="zh-CN" b="1" dirty="0">
                <a:solidFill>
                  <a:srgbClr val="008000"/>
                </a:solidFill>
              </a:rPr>
              <a:t>"key"</a:t>
            </a:r>
            <a:r>
              <a:rPr lang="en-US" altLang="zh-CN" dirty="0"/>
              <a:t>, data);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dirty="0" err="1"/>
              <a:t>System.</a:t>
            </a:r>
            <a:r>
              <a:rPr lang="en-US" altLang="zh-CN" b="1" i="1" dirty="0" err="1">
                <a:solidFill>
                  <a:srgbClr val="660E7A"/>
                </a:solidFill>
              </a:rPr>
              <a:t>out</a:t>
            </a:r>
            <a:r>
              <a:rPr lang="en-US" altLang="zh-CN" dirty="0" err="1"/>
              <a:t>.println</a:t>
            </a:r>
            <a:r>
              <a:rPr lang="en-US" altLang="zh-CN" dirty="0"/>
              <a:t>(data);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38D3F-16A8-E89F-7F2C-981BC6FE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6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5A9E03-0B66-C9E8-03A1-08CD82EB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B6417-E4B8-6043-C87A-FD22070C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BankListener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808000"/>
                </a:solidFill>
              </a:rPr>
              <a:t>@Component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public class </a:t>
            </a:r>
            <a:r>
              <a:rPr lang="en-US" altLang="zh-CN" dirty="0" err="1"/>
              <a:t>BankListener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Autowired</a:t>
            </a:r>
            <a:br>
              <a:rPr lang="en-US" altLang="zh-CN" dirty="0">
                <a:solidFill>
                  <a:srgbClr val="808000"/>
                </a:solidFill>
              </a:rPr>
            </a:br>
            <a:r>
              <a:rPr lang="en-US" altLang="zh-CN" dirty="0">
                <a:solidFill>
                  <a:srgbClr val="808000"/>
                </a:solidFill>
              </a:rPr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private </a:t>
            </a:r>
            <a:r>
              <a:rPr lang="en-US" altLang="zh-CN" dirty="0" err="1"/>
              <a:t>BankService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660E7A"/>
                </a:solidFill>
              </a:rPr>
              <a:t>bankService</a:t>
            </a:r>
            <a:r>
              <a:rPr lang="en-US" altLang="zh-CN" dirty="0"/>
              <a:t>;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808000"/>
                </a:solidFill>
              </a:rPr>
              <a:t>@</a:t>
            </a:r>
            <a:r>
              <a:rPr lang="en-US" altLang="zh-CN" dirty="0" err="1">
                <a:solidFill>
                  <a:srgbClr val="808000"/>
                </a:solidFill>
              </a:rPr>
              <a:t>KafkaListener</a:t>
            </a:r>
            <a:r>
              <a:rPr lang="en-US" altLang="zh-CN" dirty="0"/>
              <a:t>(topics = </a:t>
            </a:r>
            <a:r>
              <a:rPr lang="en-US" altLang="zh-CN" b="1" dirty="0">
                <a:solidFill>
                  <a:srgbClr val="008000"/>
                </a:solidFill>
              </a:rPr>
              <a:t>"topic1"</a:t>
            </a:r>
            <a:r>
              <a:rPr lang="en-US" altLang="zh-CN" dirty="0"/>
              <a:t>, </a:t>
            </a:r>
            <a:r>
              <a:rPr lang="en-US" altLang="zh-CN" dirty="0" err="1"/>
              <a:t>groupId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group_topic_test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b="1" dirty="0">
                <a:solidFill>
                  <a:srgbClr val="000080"/>
                </a:solidFill>
              </a:rPr>
              <a:t>public void </a:t>
            </a:r>
            <a:r>
              <a:rPr lang="en-US" altLang="zh-CN" dirty="0" err="1"/>
              <a:t>topicListener</a:t>
            </a:r>
            <a:r>
              <a:rPr lang="en-US" altLang="zh-CN" dirty="0"/>
              <a:t>(</a:t>
            </a:r>
            <a:r>
              <a:rPr lang="en-US" altLang="zh-CN" dirty="0" err="1"/>
              <a:t>ConsumerRecord</a:t>
            </a:r>
            <a:r>
              <a:rPr lang="en-US" altLang="zh-CN" dirty="0"/>
              <a:t>&lt;String, String&gt; record) {</a:t>
            </a:r>
            <a:br>
              <a:rPr lang="en-US" altLang="zh-CN" dirty="0"/>
            </a:br>
            <a:r>
              <a:rPr lang="en-US" altLang="zh-CN" dirty="0"/>
              <a:t>        String[] value = </a:t>
            </a:r>
            <a:r>
              <a:rPr lang="en-US" altLang="zh-CN" dirty="0" err="1"/>
              <a:t>record.value</a:t>
            </a:r>
            <a:r>
              <a:rPr lang="en-US" altLang="zh-CN" dirty="0"/>
              <a:t>().split(</a:t>
            </a:r>
            <a:r>
              <a:rPr lang="en-US" altLang="zh-CN" b="1" dirty="0">
                <a:solidFill>
                  <a:srgbClr val="008000"/>
                </a:solidFill>
              </a:rPr>
              <a:t>","</a:t>
            </a:r>
            <a:r>
              <a:rPr lang="en-US" altLang="zh-CN" dirty="0"/>
              <a:t>);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en-US" altLang="zh-CN" b="1" dirty="0" err="1">
                <a:solidFill>
                  <a:srgbClr val="660E7A"/>
                </a:solidFill>
              </a:rPr>
              <a:t>bankService</a:t>
            </a:r>
            <a:r>
              <a:rPr lang="en-US" altLang="zh-CN" dirty="0" err="1"/>
              <a:t>.transfer</a:t>
            </a:r>
            <a:r>
              <a:rPr lang="en-US" altLang="zh-CN" dirty="0"/>
              <a:t>(value[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en-US" altLang="zh-CN" dirty="0"/>
              <a:t>], value[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], </a:t>
            </a:r>
            <a:r>
              <a:rPr lang="en-US" altLang="zh-CN" dirty="0" err="1"/>
              <a:t>Integer.</a:t>
            </a:r>
            <a:r>
              <a:rPr lang="en-US" altLang="zh-CN" i="1" dirty="0" err="1"/>
              <a:t>valueOf</a:t>
            </a:r>
            <a:r>
              <a:rPr lang="en-US" altLang="zh-CN" dirty="0"/>
              <a:t>(value[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en-US" altLang="zh-CN" dirty="0"/>
              <a:t>]));</a:t>
            </a:r>
            <a:br>
              <a:rPr lang="en-US" altLang="zh-CN" dirty="0"/>
            </a:br>
            <a:r>
              <a:rPr lang="en-US" altLang="zh-CN" dirty="0"/>
              <a:t>    }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838D3F-16A8-E89F-7F2C-981BC6FE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285FCE-CC6C-9103-3B5E-ACC1E285EBE5}"/>
              </a:ext>
            </a:extLst>
          </p:cNvPr>
          <p:cNvSpPr txBox="1"/>
          <p:nvPr/>
        </p:nvSpPr>
        <p:spPr>
          <a:xfrm>
            <a:off x="2286000" y="-7793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141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9BE541-BC6D-0A8E-8215-1A8BF0CA8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/>
              <a:t>Kafka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E43DBB-5DB5-24CC-0C44-7B56E2481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75" dirty="0"/>
              <a:t>SQL</a:t>
            </a:r>
            <a:r>
              <a:rPr lang="zh-CN" altLang="en-US" sz="1875" dirty="0"/>
              <a:t> </a:t>
            </a:r>
            <a:r>
              <a:rPr lang="en-US" altLang="zh-CN" sz="1875" dirty="0"/>
              <a:t>Script 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DROP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TABLE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IF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EXISTS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E9178"/>
                </a:solidFill>
                <a:latin typeface="Menlo" panose="020B0609030804020204" pitchFamily="49" charset="0"/>
              </a:rPr>
              <a:t>`bank`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CREATE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TABLE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CE9178"/>
                </a:solidFill>
                <a:latin typeface="Menlo" panose="020B0609030804020204" pitchFamily="49" charset="0"/>
              </a:rPr>
              <a:t>`bank`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CE9178"/>
                </a:solidFill>
                <a:latin typeface="Menlo" panose="020B0609030804020204" pitchFamily="49" charset="0"/>
              </a:rPr>
              <a:t>`account`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varchar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altLang="zh-CN" sz="1200" dirty="0">
                <a:solidFill>
                  <a:srgbClr val="B5CEA8"/>
                </a:solidFill>
                <a:latin typeface="Menlo" panose="020B0609030804020204" pitchFamily="49" charset="0"/>
              </a:rPr>
              <a:t>45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CE9178"/>
                </a:solidFill>
                <a:latin typeface="Menlo" panose="020B0609030804020204" pitchFamily="49" charset="0"/>
              </a:rPr>
              <a:t>`balance`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DEFAULT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PRIMARY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altLang="zh-CN" sz="1200" dirty="0">
                <a:solidFill>
                  <a:srgbClr val="CE9178"/>
                </a:solidFill>
                <a:latin typeface="Menlo" panose="020B0609030804020204" pitchFamily="49" charset="0"/>
              </a:rPr>
              <a:t>`account`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300038" lvl="1" indent="0">
              <a:buNone/>
            </a:pP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) ENGINE=</a:t>
            </a:r>
            <a:r>
              <a:rPr lang="en-US" altLang="zh-CN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InnoDB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DEFAULT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 CHARSET=utf8mb4 </a:t>
            </a:r>
            <a:r>
              <a:rPr lang="en-US" altLang="zh-CN" sz="1200" dirty="0">
                <a:solidFill>
                  <a:srgbClr val="569CD6"/>
                </a:solidFill>
                <a:latin typeface="Menlo" panose="020B0609030804020204" pitchFamily="49" charset="0"/>
              </a:rPr>
              <a:t>COLLATE</a:t>
            </a:r>
            <a:r>
              <a:rPr lang="en-US" altLang="zh-CN" sz="1200" dirty="0">
                <a:solidFill>
                  <a:srgbClr val="D4D4D4"/>
                </a:solidFill>
                <a:latin typeface="Menlo" panose="020B0609030804020204" pitchFamily="49" charset="0"/>
              </a:rPr>
              <a:t>=utf8mb4_0900_ai_ci;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55306D-7E79-76EA-61A6-E6BF701A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87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F0593-FCB9-8A31-0B80-792F60E4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Apache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Kafka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Resource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B8B907-3A1E-11EF-D87B-5EF4B8B19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i="1" dirty="0"/>
              <a:t>from</a:t>
            </a:r>
            <a:r>
              <a:rPr kumimoji="1" lang="zh-CN" altLang="en-US" i="1" dirty="0"/>
              <a:t>：</a:t>
            </a:r>
            <a:r>
              <a:rPr kumimoji="1" lang="en-US" altLang="zh-CN" dirty="0">
                <a:hlinkClick r:id="rId2"/>
              </a:rPr>
              <a:t>https://kafka.apache.org/books-and-papers</a:t>
            </a:r>
            <a:endParaRPr kumimoji="1" lang="en-US" altLang="zh-CN" dirty="0"/>
          </a:p>
          <a:p>
            <a:r>
              <a:rPr lang="en-US" altLang="zh-CN" dirty="0"/>
              <a:t>Apache</a:t>
            </a:r>
            <a:r>
              <a:rPr lang="zh-CN" altLang="en-US" dirty="0"/>
              <a:t> </a:t>
            </a:r>
            <a:r>
              <a:rPr lang="en-US" altLang="zh-CN" dirty="0"/>
              <a:t>Kafka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</a:p>
          <a:p>
            <a:pPr lvl="1"/>
            <a:r>
              <a:rPr lang="en-US" altLang="zh-CN" dirty="0">
                <a:hlinkClick r:id="rId3"/>
              </a:rPr>
              <a:t>https://kafka.apache.org/quickstart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4A19E2-00F2-1E5F-7AA4-6E752275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530278-68F9-2D8E-0331-981AE60A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46" y="2051628"/>
            <a:ext cx="2332236" cy="30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63E2C7-1275-2DB4-DBFF-51558663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72850"/>
            <a:ext cx="2026704" cy="305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Apache</a:t>
            </a:r>
            <a:r>
              <a:rPr lang="zh-CN" altLang="en-US" dirty="0"/>
              <a:t> </a:t>
            </a:r>
            <a:r>
              <a:rPr lang="en-US" altLang="zh-CN" dirty="0"/>
              <a:t>Kafka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</a:p>
          <a:p>
            <a:pPr lvl="1"/>
            <a:r>
              <a:rPr lang="en-US" altLang="zh-CN" dirty="0">
                <a:hlinkClick r:id="rId2"/>
              </a:rPr>
              <a:t>https://kafka.apache.org/quickstart</a:t>
            </a:r>
            <a:endParaRPr lang="en-US" altLang="zh-CN" dirty="0"/>
          </a:p>
          <a:p>
            <a:r>
              <a:rPr lang="en-US" altLang="zh-CN" dirty="0"/>
              <a:t>Spring for Apache Kafka</a:t>
            </a:r>
          </a:p>
          <a:p>
            <a:pPr lvl="1"/>
            <a:r>
              <a:rPr lang="en-US" altLang="zh-CN" dirty="0">
                <a:hlinkClick r:id="rId3"/>
              </a:rPr>
              <a:t>https://docs.spring.io/spring-kafka/docs/current/reference/html/#spring-boot-consumer-app</a:t>
            </a:r>
            <a:r>
              <a:rPr lang="zh-CN" altLang="en-US" dirty="0"/>
              <a:t>  </a:t>
            </a:r>
            <a:endParaRPr lang="en-US" altLang="zh-CN" dirty="0"/>
          </a:p>
          <a:p>
            <a:pPr latinLnBrk="1"/>
            <a:r>
              <a:rPr lang="zh-CN" altLang="en-US" dirty="0"/>
              <a:t>如何轻松在</a:t>
            </a:r>
            <a:r>
              <a:rPr lang="en-US" altLang="zh-CN" dirty="0" err="1"/>
              <a:t>SpringBoot</a:t>
            </a:r>
            <a:r>
              <a:rPr lang="zh-CN" altLang="en-US" dirty="0"/>
              <a:t>中正确配置并运行</a:t>
            </a:r>
            <a:r>
              <a:rPr lang="en-US" altLang="zh-CN" dirty="0"/>
              <a:t>Kafka</a:t>
            </a:r>
          </a:p>
          <a:p>
            <a:pPr lvl="1"/>
            <a:r>
              <a:rPr lang="en-US" altLang="zh-CN" dirty="0">
                <a:hlinkClick r:id="rId4"/>
              </a:rPr>
              <a:t>https://blog.csdn.net/Eternal_Blue/article/details/125293622</a:t>
            </a:r>
            <a:r>
              <a:rPr lang="zh-CN" altLang="en-US" dirty="0"/>
              <a:t> </a:t>
            </a:r>
            <a:endParaRPr lang="en-US" altLang="zh-CN" dirty="0"/>
          </a:p>
          <a:p>
            <a:pPr latinLnBrk="1"/>
            <a:r>
              <a:rPr lang="zh-CN" altLang="en-US" dirty="0"/>
              <a:t>详细解决</a:t>
            </a:r>
            <a:r>
              <a:rPr lang="en" altLang="zh-CN" dirty="0"/>
              <a:t>zookeeper</a:t>
            </a:r>
            <a:r>
              <a:rPr lang="zh-CN" altLang="en-US" dirty="0"/>
              <a:t>启动占用</a:t>
            </a:r>
            <a:r>
              <a:rPr lang="en-US" altLang="zh-CN" dirty="0"/>
              <a:t>8080</a:t>
            </a:r>
            <a:r>
              <a:rPr lang="zh-CN" altLang="en-US" dirty="0"/>
              <a:t>端口方法</a:t>
            </a:r>
            <a:endParaRPr lang="en-US" altLang="zh-CN" dirty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blog.csdn.net</a:t>
            </a:r>
            <a:r>
              <a:rPr lang="en-US" altLang="zh-CN" dirty="0"/>
              <a:t>/</a:t>
            </a:r>
            <a:r>
              <a:rPr lang="en-US" altLang="zh-CN" dirty="0" err="1"/>
              <a:t>tianynnb</a:t>
            </a:r>
            <a:r>
              <a:rPr lang="en-US" altLang="zh-CN" dirty="0"/>
              <a:t>/article/details/128617174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1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53FCF-622E-254A-8B2E-C8189F97A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Hans" dirty="0"/>
              <a:t>Apache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Kafka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6EA21-6839-AA40-8990-6822378C5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5688632" cy="3940924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hlinkClick r:id="rId3"/>
              </a:rPr>
              <a:t>http://kafka.apache.org</a:t>
            </a:r>
            <a:endParaRPr kumimoji="1" lang="en-US" altLang="zh-CN" dirty="0"/>
          </a:p>
          <a:p>
            <a:r>
              <a:rPr lang="en-US" altLang="zh-CN" dirty="0"/>
              <a:t>Apache Kafka </a:t>
            </a:r>
          </a:p>
          <a:p>
            <a:pPr lvl="1"/>
            <a:r>
              <a:rPr lang="en-US" altLang="zh-CN" dirty="0"/>
              <a:t>is an open-source </a:t>
            </a:r>
            <a:r>
              <a:rPr lang="en-US" altLang="zh-CN" dirty="0">
                <a:solidFill>
                  <a:srgbClr val="FF0000"/>
                </a:solidFill>
              </a:rPr>
              <a:t>distributed event streaming</a:t>
            </a:r>
            <a:r>
              <a:rPr lang="en-US" altLang="zh-CN" dirty="0"/>
              <a:t>.</a:t>
            </a:r>
          </a:p>
          <a:p>
            <a:pPr lvl="1"/>
            <a:endParaRPr kumimoji="1" lang="zh-CN" altLang="en-US" dirty="0"/>
          </a:p>
          <a:p>
            <a:pPr lvl="1"/>
            <a:r>
              <a:rPr lang="en-US" altLang="zh-CN" dirty="0"/>
              <a:t>To </a:t>
            </a:r>
            <a:r>
              <a:rPr lang="en-US" altLang="zh-CN" b="1" dirty="0"/>
              <a:t>publish</a:t>
            </a:r>
            <a:r>
              <a:rPr lang="en-US" altLang="zh-CN" dirty="0"/>
              <a:t> (write) and </a:t>
            </a:r>
            <a:r>
              <a:rPr lang="en-US" altLang="zh-CN" b="1" dirty="0"/>
              <a:t>subscribe to</a:t>
            </a:r>
            <a:r>
              <a:rPr lang="en-US" altLang="zh-CN" dirty="0"/>
              <a:t> (read) streams of events, including continuous import/export of your data from other systems.</a:t>
            </a:r>
          </a:p>
          <a:p>
            <a:pPr lvl="1"/>
            <a:r>
              <a:rPr lang="en-US" altLang="zh-CN" dirty="0"/>
              <a:t>To </a:t>
            </a:r>
            <a:r>
              <a:rPr lang="en-US" altLang="zh-CN" b="1" dirty="0"/>
              <a:t>store</a:t>
            </a:r>
            <a:r>
              <a:rPr lang="en-US" altLang="zh-CN" dirty="0"/>
              <a:t> streams of events durably and reliably for as long as you want.</a:t>
            </a:r>
          </a:p>
          <a:p>
            <a:pPr lvl="1"/>
            <a:r>
              <a:rPr lang="en-US" altLang="zh-CN" dirty="0"/>
              <a:t>To </a:t>
            </a:r>
            <a:r>
              <a:rPr lang="en-US" altLang="zh-CN" b="1" dirty="0"/>
              <a:t>process</a:t>
            </a:r>
            <a:r>
              <a:rPr lang="en-US" altLang="zh-CN" dirty="0"/>
              <a:t> streams of events as they occur or retrospectively.</a:t>
            </a: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3060E50D-149A-8D45-B493-4FA510A39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CFE383-5B36-FC46-9E66-2212F99B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214" y="1344340"/>
            <a:ext cx="3050699" cy="29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0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D807E-CE41-4AE6-FCFC-E78817AA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Publish/Subscribe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Messaging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D7DF12-7838-F530-BCE7-1042965B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2049" name="Picture 1" descr="page25image9409408">
            <a:extLst>
              <a:ext uri="{FF2B5EF4-FFF2-40B4-BE49-F238E27FC236}">
                <a16:creationId xmlns:a16="http://schemas.microsoft.com/office/drawing/2014/main" id="{44779BBE-012B-5561-A4DB-54C6C7B2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737061"/>
            <a:ext cx="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25image9407104">
            <a:extLst>
              <a:ext uri="{FF2B5EF4-FFF2-40B4-BE49-F238E27FC236}">
                <a16:creationId xmlns:a16="http://schemas.microsoft.com/office/drawing/2014/main" id="{89BDF8BD-22AA-5C25-4DB6-85B43FB0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737061"/>
            <a:ext cx="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25image9404992">
            <a:extLst>
              <a:ext uri="{FF2B5EF4-FFF2-40B4-BE49-F238E27FC236}">
                <a16:creationId xmlns:a16="http://schemas.microsoft.com/office/drawing/2014/main" id="{9FE44226-8BC1-93A1-E7C6-2C34203F9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737061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25image5588192">
            <a:extLst>
              <a:ext uri="{FF2B5EF4-FFF2-40B4-BE49-F238E27FC236}">
                <a16:creationId xmlns:a16="http://schemas.microsoft.com/office/drawing/2014/main" id="{DB2525D5-F5E2-542E-9DDD-8DC991EFD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1" y="1914557"/>
            <a:ext cx="39751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page26image9402624">
            <a:extLst>
              <a:ext uri="{FF2B5EF4-FFF2-40B4-BE49-F238E27FC236}">
                <a16:creationId xmlns:a16="http://schemas.microsoft.com/office/drawing/2014/main" id="{0AF9C068-EF34-6E3E-8E43-473D3AD5C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age26image9402816">
            <a:extLst>
              <a:ext uri="{FF2B5EF4-FFF2-40B4-BE49-F238E27FC236}">
                <a16:creationId xmlns:a16="http://schemas.microsoft.com/office/drawing/2014/main" id="{C2C7F5AD-13F3-B13C-E367-865A1509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age26image5659552">
            <a:extLst>
              <a:ext uri="{FF2B5EF4-FFF2-40B4-BE49-F238E27FC236}">
                <a16:creationId xmlns:a16="http://schemas.microsoft.com/office/drawing/2014/main" id="{5C8F7837-1F37-171C-5BD6-7FE0667E4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57747"/>
            <a:ext cx="4038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>
            <a:extLst>
              <a:ext uri="{FF2B5EF4-FFF2-40B4-BE49-F238E27FC236}">
                <a16:creationId xmlns:a16="http://schemas.microsoft.com/office/drawing/2014/main" id="{C36E3A19-471B-FADA-E1A9-9F9CA710EA9F}"/>
              </a:ext>
            </a:extLst>
          </p:cNvPr>
          <p:cNvSpPr/>
          <p:nvPr/>
        </p:nvSpPr>
        <p:spPr>
          <a:xfrm>
            <a:off x="4211960" y="2522947"/>
            <a:ext cx="720080" cy="264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4" name="Picture 6" descr="page25image9409408">
            <a:extLst>
              <a:ext uri="{FF2B5EF4-FFF2-40B4-BE49-F238E27FC236}">
                <a16:creationId xmlns:a16="http://schemas.microsoft.com/office/drawing/2014/main" id="{5DB21B42-3862-635B-B652-40D8164E4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page25image9407104">
            <a:extLst>
              <a:ext uri="{FF2B5EF4-FFF2-40B4-BE49-F238E27FC236}">
                <a16:creationId xmlns:a16="http://schemas.microsoft.com/office/drawing/2014/main" id="{BFEFECA7-9513-F1A1-A4B5-975DE39B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age25image9404992">
            <a:extLst>
              <a:ext uri="{FF2B5EF4-FFF2-40B4-BE49-F238E27FC236}">
                <a16:creationId xmlns:a16="http://schemas.microsoft.com/office/drawing/2014/main" id="{CB7F1CD6-6C8F-8C48-C2C3-C62329A1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age25image9409216">
            <a:extLst>
              <a:ext uri="{FF2B5EF4-FFF2-40B4-BE49-F238E27FC236}">
                <a16:creationId xmlns:a16="http://schemas.microsoft.com/office/drawing/2014/main" id="{8A842112-3AE6-617B-2EF6-27012BF1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84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91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0BEC3-4A56-0F5A-3988-CFC213B7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Are Streams Stored?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56953-B2E1-41F4-464A-8AD634FE9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Logs are </a:t>
            </a:r>
            <a:r>
              <a:rPr lang="en-US" altLang="zh-CN" i="1" dirty="0"/>
              <a:t>append-only </a:t>
            </a:r>
            <a:r>
              <a:rPr lang="en-US" altLang="zh-CN" dirty="0"/>
              <a:t>data structures that capture an </a:t>
            </a:r>
            <a:r>
              <a:rPr lang="en-US" altLang="zh-CN" i="1" dirty="0"/>
              <a:t>ordered sequence </a:t>
            </a:r>
            <a:r>
              <a:rPr lang="en-US" altLang="zh-CN" dirty="0"/>
              <a:t>of events.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43D68E-112B-F5A0-3962-A2785105D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E3C479-BBDC-EA9E-6CA0-D1704191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76" y="1310644"/>
            <a:ext cx="5022556" cy="1520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107EA5-E3D4-3617-6BB1-23A9C6BF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124" y="2817910"/>
            <a:ext cx="5083147" cy="233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4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78443A-BCD9-798D-1B82-10541950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Offset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715D7B-6796-7449-BECA-D4CAEA03D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Kafka refers to the position of each entry in its distributed log as an </a:t>
            </a:r>
            <a:r>
              <a:rPr lang="en-US" altLang="zh-CN" i="1" dirty="0"/>
              <a:t>offset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multiple consumer groups can each read from the same log, and maintain their own positions in the log/stream they are reading from.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6F41B3-2F84-03AF-1FD2-8C4F98CE8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3073" name="Picture 1" descr="page35image9235904">
            <a:extLst>
              <a:ext uri="{FF2B5EF4-FFF2-40B4-BE49-F238E27FC236}">
                <a16:creationId xmlns:a16="http://schemas.microsoft.com/office/drawing/2014/main" id="{BE608CE6-DEF9-6398-D200-927F5F1B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211710"/>
            <a:ext cx="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35image9234752">
            <a:extLst>
              <a:ext uri="{FF2B5EF4-FFF2-40B4-BE49-F238E27FC236}">
                <a16:creationId xmlns:a16="http://schemas.microsoft.com/office/drawing/2014/main" id="{54732595-2BA3-4A6C-86EA-DFB7020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211710"/>
            <a:ext cx="0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35image5361312">
            <a:extLst>
              <a:ext uri="{FF2B5EF4-FFF2-40B4-BE49-F238E27FC236}">
                <a16:creationId xmlns:a16="http://schemas.microsoft.com/office/drawing/2014/main" id="{91D11C36-6283-7794-B8F3-09874DF9F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211710"/>
            <a:ext cx="4898219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24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13A02-2D80-6198-3091-1D2477B7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D1F3D-2206-1A0E-A21C-6CE04C913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Topics</a:t>
            </a:r>
          </a:p>
          <a:p>
            <a:pPr lvl="1"/>
            <a:r>
              <a:rPr lang="en-US" altLang="zh-CN" i="1" dirty="0"/>
              <a:t>homogeneous topics </a:t>
            </a:r>
            <a:r>
              <a:rPr lang="en-US" altLang="zh-CN" dirty="0"/>
              <a:t>that contain only one type of data, or </a:t>
            </a:r>
            <a:r>
              <a:rPr lang="en-US" altLang="zh-CN" i="1" dirty="0"/>
              <a:t>heterogeneous topics </a:t>
            </a:r>
            <a:r>
              <a:rPr lang="en-US" altLang="zh-CN" dirty="0"/>
              <a:t>that contain multiple types of data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4F31F5-0A1E-8A3C-5427-17F3CB5E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4097" name="Picture 1" descr="page35image5361936">
            <a:extLst>
              <a:ext uri="{FF2B5EF4-FFF2-40B4-BE49-F238E27FC236}">
                <a16:creationId xmlns:a16="http://schemas.microsoft.com/office/drawing/2014/main" id="{B0F28396-B5DD-690C-57F6-0F54BD78B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23" y="2139702"/>
            <a:ext cx="4991553" cy="175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0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13A02-2D80-6198-3091-1D2477B72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Topics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Partitions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DD1F3D-2206-1A0E-A21C-6CE04C913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Kafka topics are broken into smaller units called </a:t>
            </a:r>
            <a:r>
              <a:rPr lang="en-US" altLang="zh-CN" i="1" dirty="0"/>
              <a:t>partitions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Partitions are individual logs where data is produced and consumed from</a:t>
            </a:r>
          </a:p>
          <a:p>
            <a:pPr lvl="1"/>
            <a:r>
              <a:rPr lang="en-US" altLang="zh-CN" dirty="0"/>
              <a:t>The number of partitions for a given topic is configurable, and having more partitions in a topic generally translates to more parallelism and throughput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4F31F5-0A1E-8A3C-5427-17F3CB5E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121" name="Picture 1" descr="page36image8936000">
            <a:extLst>
              <a:ext uri="{FF2B5EF4-FFF2-40B4-BE49-F238E27FC236}">
                <a16:creationId xmlns:a16="http://schemas.microsoft.com/office/drawing/2014/main" id="{62C560E3-B534-4DD4-B808-AED828D7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age36image8931200">
            <a:extLst>
              <a:ext uri="{FF2B5EF4-FFF2-40B4-BE49-F238E27FC236}">
                <a16:creationId xmlns:a16="http://schemas.microsoft.com/office/drawing/2014/main" id="{A4A16EAD-62C3-8D97-EB27-E8C778D3E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36image7137232">
            <a:extLst>
              <a:ext uri="{FF2B5EF4-FFF2-40B4-BE49-F238E27FC236}">
                <a16:creationId xmlns:a16="http://schemas.microsoft.com/office/drawing/2014/main" id="{C9FF2C89-6CE9-70F6-DA9A-F95F14A4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86" y="2283718"/>
            <a:ext cx="5606628" cy="24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3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28002</TotalTime>
  <Words>1962</Words>
  <Application>Microsoft Macintosh PowerPoint</Application>
  <PresentationFormat>全屏显示(16:9)</PresentationFormat>
  <Paragraphs>168</Paragraphs>
  <Slides>31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DengXian</vt:lpstr>
      <vt:lpstr>微软雅黑</vt:lpstr>
      <vt:lpstr>Arial</vt:lpstr>
      <vt:lpstr>Calibri</vt:lpstr>
      <vt:lpstr>Cambria</vt:lpstr>
      <vt:lpstr>Menlo</vt:lpstr>
      <vt:lpstr>Tahoma</vt:lpstr>
      <vt:lpstr>Times New Roman</vt:lpstr>
      <vt:lpstr>Office 主题​​</vt:lpstr>
      <vt:lpstr>Architecture of Enterprise Applications 2 Messaging - kafka </vt:lpstr>
      <vt:lpstr>Contents and Objective</vt:lpstr>
      <vt:lpstr>Apache Kafka Resource</vt:lpstr>
      <vt:lpstr>Apache Kafka</vt:lpstr>
      <vt:lpstr>Publish/Subscribe Messaging</vt:lpstr>
      <vt:lpstr>How Are Streams Stored? </vt:lpstr>
      <vt:lpstr>Offset</vt:lpstr>
      <vt:lpstr>Topics and Partitions</vt:lpstr>
      <vt:lpstr>Topics and Partitions</vt:lpstr>
      <vt:lpstr>Events</vt:lpstr>
      <vt:lpstr>Kafka Cluster and Broker</vt:lpstr>
      <vt:lpstr>Kafka Cluster and Broker</vt:lpstr>
      <vt:lpstr>Customer Groups</vt:lpstr>
      <vt:lpstr>Customer Groups</vt:lpstr>
      <vt:lpstr>Apache Kafka Core APIs</vt:lpstr>
      <vt:lpstr>Kafka - Quickstart</vt:lpstr>
      <vt:lpstr>Kafka - Quickstart</vt:lpstr>
      <vt:lpstr>Kafka - Quickstart</vt:lpstr>
      <vt:lpstr>Kafka - Quickstart</vt:lpstr>
      <vt:lpstr>Kafka - Quickstart</vt:lpstr>
      <vt:lpstr>Apache Kafka</vt:lpstr>
      <vt:lpstr>Apache Kafka</vt:lpstr>
      <vt:lpstr>Apache Kafka</vt:lpstr>
      <vt:lpstr>Apache Kafka</vt:lpstr>
      <vt:lpstr>Spring for Kafka</vt:lpstr>
      <vt:lpstr>Spring for Kafka</vt:lpstr>
      <vt:lpstr>Place Order with Kafka</vt:lpstr>
      <vt:lpstr>Place Order with Kafka</vt:lpstr>
      <vt:lpstr>Place Order with Kafka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1423</cp:revision>
  <cp:lastPrinted>2019-03-15T02:45:17Z</cp:lastPrinted>
  <dcterms:created xsi:type="dcterms:W3CDTF">2011-12-13T14:18:46Z</dcterms:created>
  <dcterms:modified xsi:type="dcterms:W3CDTF">2023-09-11T01:39:17Z</dcterms:modified>
</cp:coreProperties>
</file>